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9" r:id="rId4"/>
    <p:sldId id="341" r:id="rId5"/>
    <p:sldId id="342" r:id="rId6"/>
    <p:sldId id="258" r:id="rId7"/>
    <p:sldId id="260" r:id="rId8"/>
    <p:sldId id="344" r:id="rId9"/>
    <p:sldId id="261" r:id="rId10"/>
    <p:sldId id="262" r:id="rId11"/>
    <p:sldId id="357" r:id="rId12"/>
    <p:sldId id="336" r:id="rId13"/>
    <p:sldId id="360" r:id="rId14"/>
    <p:sldId id="347" r:id="rId15"/>
    <p:sldId id="363" r:id="rId16"/>
    <p:sldId id="345" r:id="rId17"/>
    <p:sldId id="346" r:id="rId18"/>
    <p:sldId id="362" r:id="rId19"/>
    <p:sldId id="348" r:id="rId20"/>
    <p:sldId id="359" r:id="rId21"/>
    <p:sldId id="361" r:id="rId22"/>
    <p:sldId id="364" r:id="rId23"/>
    <p:sldId id="351" r:id="rId24"/>
    <p:sldId id="349" r:id="rId25"/>
    <p:sldId id="352" r:id="rId26"/>
    <p:sldId id="353" r:id="rId27"/>
    <p:sldId id="354" r:id="rId28"/>
    <p:sldId id="358" r:id="rId29"/>
    <p:sldId id="355" r:id="rId30"/>
    <p:sldId id="356" r:id="rId31"/>
    <p:sldId id="350" r:id="rId32"/>
    <p:sldId id="271" r:id="rId33"/>
    <p:sldId id="332" r:id="rId34"/>
    <p:sldId id="333" r:id="rId35"/>
    <p:sldId id="335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88254"/>
  </p:normalViewPr>
  <p:slideViewPr>
    <p:cSldViewPr snapToGrid="0">
      <p:cViewPr varScale="1">
        <p:scale>
          <a:sx n="58" d="100"/>
          <a:sy n="58" d="100"/>
        </p:scale>
        <p:origin x="224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entury Gothic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entury Gothic Regular"/>
              </a:defRPr>
            </a:lvl1pPr>
          </a:lstStyle>
          <a:p>
            <a:fld id="{0F437D92-5D24-4F72-9C2E-E2696AA985B0}" type="datetimeFigureOut">
              <a:rPr lang="en-US" smtClean="0"/>
              <a:pPr/>
              <a:t>10/21/19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entury Gothic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entury Gothic Regular"/>
              </a:defRPr>
            </a:lvl1pPr>
          </a:lstStyle>
          <a:p>
            <a:fld id="{34273F65-495E-4E8F-9A7E-2D5E4645CD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675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Century Gothic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Century Gothic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Century Gothic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Century Gothic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Century Gothic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73F65-495E-4E8F-9A7E-2D5E4645CD5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833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73F65-495E-4E8F-9A7E-2D5E4645CD5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846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73F65-495E-4E8F-9A7E-2D5E4645CD5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395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73F65-495E-4E8F-9A7E-2D5E4645CD5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168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73F65-495E-4E8F-9A7E-2D5E4645CD5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321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73F65-495E-4E8F-9A7E-2D5E4645CD5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7658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73F65-495E-4E8F-9A7E-2D5E4645CD5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4481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73F65-495E-4E8F-9A7E-2D5E4645CD5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5704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73F65-495E-4E8F-9A7E-2D5E4645CD5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183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73F65-495E-4E8F-9A7E-2D5E4645CD5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2862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73F65-495E-4E8F-9A7E-2D5E4645CD52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537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chemeClr val="tx1"/>
                </a:solidFill>
              </a:rPr>
              <a:t>Range-based techniques </a:t>
            </a:r>
            <a:r>
              <a:rPr lang="en-US" sz="1200" dirty="0">
                <a:solidFill>
                  <a:schemeClr val="tx1"/>
                </a:solidFill>
              </a:rPr>
              <a:t>: Approaches: Proximity, </a:t>
            </a:r>
            <a:r>
              <a:rPr lang="en-US" sz="1200" dirty="0" err="1">
                <a:solidFill>
                  <a:schemeClr val="tx1"/>
                </a:solidFill>
              </a:rPr>
              <a:t>Lateration</a:t>
            </a:r>
            <a:r>
              <a:rPr lang="en-US" sz="1200" dirty="0">
                <a:solidFill>
                  <a:schemeClr val="tx1"/>
                </a:solidFill>
              </a:rPr>
              <a:t>, Hyperbolic </a:t>
            </a:r>
            <a:r>
              <a:rPr lang="en-US" sz="1200" dirty="0" err="1">
                <a:solidFill>
                  <a:schemeClr val="tx1"/>
                </a:solidFill>
              </a:rPr>
              <a:t>Lateration</a:t>
            </a:r>
            <a:r>
              <a:rPr lang="en-US" sz="1200" dirty="0">
                <a:solidFill>
                  <a:schemeClr val="tx1"/>
                </a:solidFill>
              </a:rPr>
              <a:t>, Angulation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Range-Free techniques :  </a:t>
            </a:r>
            <a:r>
              <a:rPr lang="en-US" sz="1200" dirty="0">
                <a:solidFill>
                  <a:schemeClr val="tx1"/>
                </a:solidFill>
              </a:rPr>
              <a:t>Beacons are the wireless transmitters used to send signals to other devices, for making location based searching and interaction more easier and more accurate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73F65-495E-4E8F-9A7E-2D5E4645CD5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507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73F65-495E-4E8F-9A7E-2D5E4645CD52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6911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73F65-495E-4E8F-9A7E-2D5E4645CD52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9016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73F65-495E-4E8F-9A7E-2D5E4645CD52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1214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73F65-495E-4E8F-9A7E-2D5E4645CD52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237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73F65-495E-4E8F-9A7E-2D5E4645CD52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4157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73F65-495E-4E8F-9A7E-2D5E4645CD52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169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73F65-495E-4E8F-9A7E-2D5E4645CD5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559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Other Interpolation Techniques</a:t>
            </a:r>
            <a:r>
              <a:rPr lang="en-US" dirty="0"/>
              <a:t>: Linear, Cubic, Quadratic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73F65-495E-4E8F-9A7E-2D5E4645CD5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488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Other Interpolation Techniques</a:t>
            </a:r>
            <a:r>
              <a:rPr lang="en-US" dirty="0"/>
              <a:t>: Linear, Cubic, Quadratic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73F65-495E-4E8F-9A7E-2D5E4645CD5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962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73F65-495E-4E8F-9A7E-2D5E4645CD5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227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73F65-495E-4E8F-9A7E-2D5E4645CD5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658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73F65-495E-4E8F-9A7E-2D5E4645CD5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7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73F65-495E-4E8F-9A7E-2D5E4645CD5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286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1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dragino.com/downloads/downloads/LoRa_IoT_Kit/v2-Kit/Single%20Channel%20LoRa%20IoT%20Kit%20v2%20User%20Manual_v1.0.5.pdf" TargetMode="External"/><Relationship Id="rId3" Type="http://schemas.openxmlformats.org/officeDocument/2006/relationships/hyperlink" Target="https://docs.scala-lang.org/" TargetMode="External"/><Relationship Id="rId7" Type="http://schemas.openxmlformats.org/officeDocument/2006/relationships/hyperlink" Target="https://ieeexplore.ieee.org/document/8468057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eeexplore.ieee.org/abstract/document/8422562" TargetMode="External"/><Relationship Id="rId11" Type="http://schemas.openxmlformats.org/officeDocument/2006/relationships/hyperlink" Target="https://towardsdatascience.com/denoising-autoencoders-explained-dbb82467fc2" TargetMode="External"/><Relationship Id="rId5" Type="http://schemas.openxmlformats.org/officeDocument/2006/relationships/hyperlink" Target="https://www.mdpi.com/2306-5729/3/2/13" TargetMode="External"/><Relationship Id="rId10" Type="http://schemas.openxmlformats.org/officeDocument/2006/relationships/hyperlink" Target="https://towardsdatascience.com/lstm-by-example-using-tensorflow-feb0c1968537" TargetMode="External"/><Relationship Id="rId4" Type="http://schemas.openxmlformats.org/officeDocument/2006/relationships/hyperlink" Target="https://arxiv.org/pdf/1903.11703.pdf" TargetMode="External"/><Relationship Id="rId9" Type="http://schemas.openxmlformats.org/officeDocument/2006/relationships/hyperlink" Target="http://www.dragino.com/products/lora/item/120-lora-iot-kit.html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zenodo.org/record/1212478#.XaOhXJNKii5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AE206-08CB-41B2-853B-F2D4C0D76F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8269" y="-229333"/>
            <a:ext cx="9526343" cy="2286001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/>
              <a:t>Fingerprinting based Localization with </a:t>
            </a:r>
            <a:r>
              <a:rPr lang="en-US" sz="3000" b="1" dirty="0" err="1"/>
              <a:t>LoRa</a:t>
            </a:r>
            <a:r>
              <a:rPr lang="en-US" sz="3000" b="1" dirty="0"/>
              <a:t> using </a:t>
            </a:r>
            <a:br>
              <a:rPr lang="en-US" sz="3000" b="1" dirty="0"/>
            </a:br>
            <a:r>
              <a:rPr lang="en-US" sz="3000" b="1" dirty="0"/>
              <a:t>Deep Learning Techniques</a:t>
            </a:r>
            <a:endParaRPr lang="en-US" sz="3000" b="1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423215-3368-4CA1-B3AE-1FF45BE0C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83660" y="4053281"/>
            <a:ext cx="8915399" cy="2474662"/>
          </a:xfrm>
        </p:spPr>
        <p:txBody>
          <a:bodyPr>
            <a:normAutofit fontScale="25000" lnSpcReduction="20000"/>
          </a:bodyPr>
          <a:lstStyle/>
          <a:p>
            <a:pPr algn="r"/>
            <a:r>
              <a:rPr lang="en-US" sz="2400" b="1" dirty="0">
                <a:solidFill>
                  <a:schemeClr val="tx1"/>
                </a:solidFill>
              </a:rPr>
              <a:t>                   </a:t>
            </a:r>
            <a:r>
              <a:rPr lang="en-US" sz="5600" b="1" dirty="0">
                <a:solidFill>
                  <a:schemeClr val="tx1"/>
                </a:solidFill>
              </a:rPr>
              <a:t>Presented By:</a:t>
            </a:r>
          </a:p>
          <a:p>
            <a:pPr algn="r"/>
            <a:r>
              <a:rPr lang="en-US" sz="5600" dirty="0" err="1">
                <a:solidFill>
                  <a:schemeClr val="tx1"/>
                </a:solidFill>
              </a:rPr>
              <a:t>Jait</a:t>
            </a:r>
            <a:r>
              <a:rPr lang="en-US" sz="5600" dirty="0">
                <a:solidFill>
                  <a:schemeClr val="tx1"/>
                </a:solidFill>
              </a:rPr>
              <a:t> </a:t>
            </a:r>
            <a:r>
              <a:rPr lang="en-US" sz="5600" dirty="0" err="1">
                <a:solidFill>
                  <a:schemeClr val="tx1"/>
                </a:solidFill>
              </a:rPr>
              <a:t>Nitinkumar</a:t>
            </a:r>
            <a:r>
              <a:rPr lang="en-US" sz="5600" dirty="0">
                <a:solidFill>
                  <a:schemeClr val="tx1"/>
                </a:solidFill>
              </a:rPr>
              <a:t> Purohit</a:t>
            </a:r>
          </a:p>
          <a:p>
            <a:pPr algn="r"/>
            <a:r>
              <a:rPr lang="en-US" sz="5600" dirty="0">
                <a:solidFill>
                  <a:schemeClr val="tx1"/>
                </a:solidFill>
              </a:rPr>
              <a:t>Masters of Science, Computer Science</a:t>
            </a:r>
          </a:p>
          <a:p>
            <a:pPr algn="r"/>
            <a:r>
              <a:rPr lang="en-US" sz="5600" dirty="0">
                <a:solidFill>
                  <a:schemeClr val="tx1"/>
                </a:solidFill>
              </a:rPr>
              <a:t>Date: 11/01/2019</a:t>
            </a:r>
          </a:p>
          <a:p>
            <a:pPr algn="r"/>
            <a:r>
              <a:rPr lang="en-US" sz="5600" b="1" dirty="0">
                <a:solidFill>
                  <a:schemeClr val="tx1"/>
                </a:solidFill>
              </a:rPr>
              <a:t>Guidance By:</a:t>
            </a:r>
          </a:p>
          <a:p>
            <a:pPr algn="r"/>
            <a:r>
              <a:rPr lang="en-US" sz="5600" dirty="0">
                <a:solidFill>
                  <a:schemeClr val="tx1"/>
                </a:solidFill>
              </a:rPr>
              <a:t>First Reader: Dr. </a:t>
            </a:r>
            <a:r>
              <a:rPr lang="en-US" sz="5600" dirty="0" err="1">
                <a:solidFill>
                  <a:schemeClr val="tx1"/>
                </a:solidFill>
              </a:rPr>
              <a:t>Xuyu</a:t>
            </a:r>
            <a:r>
              <a:rPr lang="en-US" sz="5600" dirty="0">
                <a:solidFill>
                  <a:schemeClr val="tx1"/>
                </a:solidFill>
              </a:rPr>
              <a:t> Wang</a:t>
            </a:r>
          </a:p>
          <a:p>
            <a:pPr algn="r"/>
            <a:r>
              <a:rPr lang="en-US" sz="5600" dirty="0">
                <a:solidFill>
                  <a:schemeClr val="tx1"/>
                </a:solidFill>
              </a:rPr>
              <a:t>Second Reader: Dr. </a:t>
            </a:r>
            <a:r>
              <a:rPr lang="en-US" sz="5600" dirty="0" err="1">
                <a:solidFill>
                  <a:schemeClr val="tx1"/>
                </a:solidFill>
              </a:rPr>
              <a:t>Xiaoyan</a:t>
            </a:r>
            <a:r>
              <a:rPr lang="en-US" sz="5600" dirty="0">
                <a:solidFill>
                  <a:schemeClr val="tx1"/>
                </a:solidFill>
              </a:rPr>
              <a:t> Sun </a:t>
            </a:r>
          </a:p>
          <a:p>
            <a:pPr algn="r"/>
            <a:r>
              <a:rPr lang="en-US" sz="5600" dirty="0">
                <a:solidFill>
                  <a:schemeClr val="tx1"/>
                </a:solidFill>
              </a:rPr>
              <a:t>Department of Computer Science,</a:t>
            </a:r>
          </a:p>
          <a:p>
            <a:pPr algn="r"/>
            <a:r>
              <a:rPr lang="en-US" sz="5600" dirty="0">
                <a:solidFill>
                  <a:schemeClr val="tx1"/>
                </a:solidFill>
              </a:rPr>
              <a:t>California State University, Sacramento</a:t>
            </a:r>
          </a:p>
          <a:p>
            <a:pPr algn="ctr"/>
            <a:endParaRPr lang="en-US" sz="2400" dirty="0">
              <a:solidFill>
                <a:schemeClr val="tx1"/>
              </a:solidFill>
            </a:endParaRPr>
          </a:p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626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445DB-2006-4584-BADA-FFD8C0282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362" y="366380"/>
            <a:ext cx="8994048" cy="826648"/>
          </a:xfrm>
        </p:spPr>
        <p:txBody>
          <a:bodyPr>
            <a:noAutofit/>
          </a:bodyPr>
          <a:lstStyle/>
          <a:p>
            <a:pPr algn="ctr"/>
            <a:r>
              <a:rPr lang="en-US" sz="3000" b="1" dirty="0"/>
              <a:t>Outdoor Localization: Interpolation Techniques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CA23C6-B87F-4B9D-B8F4-B872C36C9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5250" y="1104430"/>
            <a:ext cx="5803549" cy="2106535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Outliers like -200 values in the raw-data</a:t>
            </a:r>
          </a:p>
          <a:p>
            <a:r>
              <a:rPr lang="en-US" sz="2000" dirty="0">
                <a:solidFill>
                  <a:schemeClr val="tx1"/>
                </a:solidFill>
              </a:rPr>
              <a:t>Idea is to corrupt some of outlier values to 0 and reconstruct/denoise them using autoencoders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FC9622-3616-F044-887A-FE7E03C75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522" y="947650"/>
            <a:ext cx="3175774" cy="58186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519F09-E4B5-8848-818A-2775298AF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635" y="2790498"/>
            <a:ext cx="3817225" cy="24002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D49171-13C0-9246-811A-CEA4CA3C4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6838" y="2790498"/>
            <a:ext cx="2254736" cy="2017937"/>
          </a:xfrm>
          <a:prstGeom prst="rect">
            <a:avLst/>
          </a:prstGeom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5678A6E1-3284-F84F-B4D2-87A5B0C5CF19}"/>
              </a:ext>
            </a:extLst>
          </p:cNvPr>
          <p:cNvSpPr/>
          <p:nvPr/>
        </p:nvSpPr>
        <p:spPr>
          <a:xfrm rot="10800000">
            <a:off x="2096198" y="5159049"/>
            <a:ext cx="1377836" cy="290944"/>
          </a:xfrm>
          <a:prstGeom prst="wedgeRoundRectCallout">
            <a:avLst>
              <a:gd name="adj1" fmla="val -57057"/>
              <a:gd name="adj2" fmla="val 40472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799999"/>
              </a:camera>
              <a:lightRig rig="threePt" dir="t"/>
            </a:scene3d>
          </a:bodyPr>
          <a:lstStyle/>
          <a:p>
            <a:pPr algn="ctr"/>
            <a:r>
              <a:rPr lang="en-US" sz="1600" dirty="0"/>
              <a:t>Outliers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706AF5-C250-F649-9A77-4A9AE26FAB23}"/>
              </a:ext>
            </a:extLst>
          </p:cNvPr>
          <p:cNvSpPr txBox="1"/>
          <p:nvPr/>
        </p:nvSpPr>
        <p:spPr>
          <a:xfrm>
            <a:off x="2440031" y="5785792"/>
            <a:ext cx="4783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Next Step: Split Training and Test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844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445DB-2006-4584-BADA-FFD8C0282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976" y="454354"/>
            <a:ext cx="8994048" cy="826648"/>
          </a:xfrm>
        </p:spPr>
        <p:txBody>
          <a:bodyPr>
            <a:noAutofit/>
          </a:bodyPr>
          <a:lstStyle/>
          <a:p>
            <a:pPr algn="ctr"/>
            <a:r>
              <a:rPr lang="en-US" sz="3000" b="1" dirty="0"/>
              <a:t>Outdoor Localization: Split Train-Test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CA23C6-B87F-4B9D-B8F4-B872C36C9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4374" y="1551065"/>
            <a:ext cx="7387875" cy="2106535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After Interpolation, split data-frame into 70% training and 30% test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706AF5-C250-F649-9A77-4A9AE26FAB23}"/>
              </a:ext>
            </a:extLst>
          </p:cNvPr>
          <p:cNvSpPr txBox="1"/>
          <p:nvPr/>
        </p:nvSpPr>
        <p:spPr>
          <a:xfrm>
            <a:off x="4296476" y="4845270"/>
            <a:ext cx="4783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Next Step: Apply Deep Learning Models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366960-C661-49F4-BE25-899284C99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971" y="2604332"/>
            <a:ext cx="6608679" cy="182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51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445DB-2006-4584-BADA-FFD8C0282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762" y="492856"/>
            <a:ext cx="9676967" cy="901752"/>
          </a:xfrm>
        </p:spPr>
        <p:txBody>
          <a:bodyPr>
            <a:noAutofit/>
          </a:bodyPr>
          <a:lstStyle/>
          <a:p>
            <a:r>
              <a:rPr lang="en-US" sz="3000" b="1" dirty="0"/>
              <a:t>Outdoor Localization: </a:t>
            </a:r>
            <a:r>
              <a:rPr lang="en-US" sz="3000" b="1" dirty="0">
                <a:solidFill>
                  <a:schemeClr val="tx1"/>
                </a:solidFill>
              </a:rPr>
              <a:t>How we calculate mean location error [m]</a:t>
            </a:r>
            <a:br>
              <a:rPr lang="en-US" sz="3000" dirty="0">
                <a:solidFill>
                  <a:schemeClr val="tx1"/>
                </a:solidFill>
              </a:rPr>
            </a:br>
            <a:br>
              <a:rPr lang="en-US" sz="3000" b="1" dirty="0">
                <a:solidFill>
                  <a:schemeClr val="tx1"/>
                </a:solidFill>
              </a:rPr>
            </a:br>
            <a:endParaRPr lang="en-US" sz="3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1345F9-38E0-D24F-831D-0434EF8F0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893" y="1912646"/>
            <a:ext cx="10870815" cy="804033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7A3C66F-F2E5-AE4C-93CF-6A79F856981D}"/>
              </a:ext>
            </a:extLst>
          </p:cNvPr>
          <p:cNvGrpSpPr/>
          <p:nvPr/>
        </p:nvGrpSpPr>
        <p:grpSpPr>
          <a:xfrm>
            <a:off x="5872265" y="3235151"/>
            <a:ext cx="4546881" cy="1960289"/>
            <a:chOff x="4437004" y="3086768"/>
            <a:chExt cx="4546881" cy="196028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6C439B-205A-054C-9BB0-678C7B14F54D}"/>
                </a:ext>
              </a:extLst>
            </p:cNvPr>
            <p:cNvSpPr txBox="1"/>
            <p:nvPr/>
          </p:nvSpPr>
          <p:spPr>
            <a:xfrm>
              <a:off x="4437004" y="3086768"/>
              <a:ext cx="45449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=  [(x</a:t>
              </a:r>
              <a:r>
                <a:rPr lang="en-US" sz="2400" baseline="-25000" dirty="0"/>
                <a:t>2</a:t>
              </a:r>
              <a:r>
                <a:rPr lang="en-US" sz="2400" dirty="0"/>
                <a:t> - x</a:t>
              </a:r>
              <a:r>
                <a:rPr lang="en-US" sz="2400" baseline="-25000" dirty="0"/>
                <a:t>1</a:t>
              </a:r>
              <a:r>
                <a:rPr lang="en-US" sz="2400" dirty="0"/>
                <a:t>)</a:t>
              </a:r>
              <a:r>
                <a:rPr lang="en-US" sz="2400" baseline="30000" dirty="0"/>
                <a:t>2</a:t>
              </a:r>
              <a:r>
                <a:rPr lang="en-US" sz="2400" dirty="0"/>
                <a:t> + (y</a:t>
              </a:r>
              <a:r>
                <a:rPr lang="en-US" sz="2400" baseline="-25000" dirty="0"/>
                <a:t>2</a:t>
              </a:r>
              <a:r>
                <a:rPr lang="en-US" sz="2400" dirty="0"/>
                <a:t> - y</a:t>
              </a:r>
              <a:r>
                <a:rPr lang="en-US" sz="2400" baseline="-25000" dirty="0"/>
                <a:t>1</a:t>
              </a:r>
              <a:r>
                <a:rPr lang="en-US" sz="2400" dirty="0"/>
                <a:t>)</a:t>
              </a:r>
              <a:r>
                <a:rPr lang="en-US" sz="2400" baseline="30000" dirty="0"/>
                <a:t>2</a:t>
              </a:r>
              <a:r>
                <a:rPr lang="en-US" sz="2400" dirty="0"/>
                <a:t>]</a:t>
              </a:r>
              <a:r>
                <a:rPr lang="en-US" sz="2400" baseline="30000" dirty="0"/>
                <a:t>1/2</a:t>
              </a:r>
              <a:endParaRPr lang="en-US" sz="24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9F7044-4FB5-4C44-B28B-A53BE6737B02}"/>
                </a:ext>
              </a:extLst>
            </p:cNvPr>
            <p:cNvSpPr txBox="1"/>
            <p:nvPr/>
          </p:nvSpPr>
          <p:spPr>
            <a:xfrm>
              <a:off x="4438935" y="3910497"/>
              <a:ext cx="45449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=  [(x</a:t>
              </a:r>
              <a:r>
                <a:rPr lang="en-US" sz="2400" baseline="-25000" dirty="0"/>
                <a:t>2</a:t>
              </a:r>
              <a:r>
                <a:rPr lang="en-US" sz="2400" dirty="0"/>
                <a:t> - x</a:t>
              </a:r>
              <a:r>
                <a:rPr lang="en-US" sz="2400" baseline="-25000" dirty="0"/>
                <a:t>1</a:t>
              </a:r>
              <a:r>
                <a:rPr lang="en-US" sz="2400" dirty="0"/>
                <a:t>)</a:t>
              </a:r>
              <a:r>
                <a:rPr lang="en-US" sz="2400" baseline="30000" dirty="0"/>
                <a:t>2</a:t>
              </a:r>
              <a:r>
                <a:rPr lang="en-US" sz="2400" dirty="0"/>
                <a:t> + (y</a:t>
              </a:r>
              <a:r>
                <a:rPr lang="en-US" sz="2400" baseline="-25000" dirty="0"/>
                <a:t>2</a:t>
              </a:r>
              <a:r>
                <a:rPr lang="en-US" sz="2400" dirty="0"/>
                <a:t> - y</a:t>
              </a:r>
              <a:r>
                <a:rPr lang="en-US" sz="2400" baseline="-25000" dirty="0"/>
                <a:t>1</a:t>
              </a:r>
              <a:r>
                <a:rPr lang="en-US" sz="2400" dirty="0"/>
                <a:t>)</a:t>
              </a:r>
              <a:r>
                <a:rPr lang="en-US" sz="2400" baseline="30000" dirty="0"/>
                <a:t>2</a:t>
              </a:r>
              <a:r>
                <a:rPr lang="en-US" sz="2400" dirty="0"/>
                <a:t>] </a:t>
              </a:r>
              <a:r>
                <a:rPr lang="en-US" sz="2400" baseline="30000" dirty="0"/>
                <a:t>1/2 </a:t>
              </a:r>
              <a:endParaRPr lang="en-US" sz="2400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DD83FBA-0F9C-0345-83E1-41ACE19D45C7}"/>
                </a:ext>
              </a:extLst>
            </p:cNvPr>
            <p:cNvCxnSpPr>
              <a:cxnSpLocks/>
            </p:cNvCxnSpPr>
            <p:nvPr/>
          </p:nvCxnSpPr>
          <p:spPr>
            <a:xfrm>
              <a:off x="4676173" y="4534207"/>
              <a:ext cx="369232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EC60F51-2D5F-3E40-999B-D6A4C43F8183}"/>
                </a:ext>
              </a:extLst>
            </p:cNvPr>
            <p:cNvSpPr txBox="1"/>
            <p:nvPr/>
          </p:nvSpPr>
          <p:spPr>
            <a:xfrm>
              <a:off x="6227180" y="4585392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n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20B3F63-05B9-2E42-8C8A-34C01C42E595}"/>
              </a:ext>
            </a:extLst>
          </p:cNvPr>
          <p:cNvSpPr txBox="1"/>
          <p:nvPr/>
        </p:nvSpPr>
        <p:spPr>
          <a:xfrm>
            <a:off x="2882096" y="32409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665DB8-5E02-A94A-AA7E-DE9B9B329E7E}"/>
              </a:ext>
            </a:extLst>
          </p:cNvPr>
          <p:cNvSpPr txBox="1"/>
          <p:nvPr/>
        </p:nvSpPr>
        <p:spPr>
          <a:xfrm>
            <a:off x="2303362" y="3235150"/>
            <a:ext cx="3240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Location Error [m]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8228A9-EBDA-3949-A3E9-0F3CD6A9C364}"/>
              </a:ext>
            </a:extLst>
          </p:cNvPr>
          <p:cNvSpPr txBox="1"/>
          <p:nvPr/>
        </p:nvSpPr>
        <p:spPr>
          <a:xfrm>
            <a:off x="1772855" y="4078620"/>
            <a:ext cx="3771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Mean Location Error [m]</a:t>
            </a:r>
          </a:p>
        </p:txBody>
      </p:sp>
    </p:spTree>
    <p:extLst>
      <p:ext uri="{BB962C8B-B14F-4D97-AF65-F5344CB8AC3E}">
        <p14:creationId xmlns:p14="http://schemas.microsoft.com/office/powerpoint/2010/main" val="3751050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445DB-2006-4584-BADA-FFD8C0282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762" y="492856"/>
            <a:ext cx="9396719" cy="901752"/>
          </a:xfrm>
        </p:spPr>
        <p:txBody>
          <a:bodyPr>
            <a:noAutofit/>
          </a:bodyPr>
          <a:lstStyle/>
          <a:p>
            <a:r>
              <a:rPr lang="en-US" sz="3000" b="1"/>
              <a:t>Outdoor Localization: </a:t>
            </a:r>
            <a:r>
              <a:rPr lang="en-US" sz="3000" b="1">
                <a:solidFill>
                  <a:schemeClr val="tx1"/>
                </a:solidFill>
              </a:rPr>
              <a:t>Results</a:t>
            </a:r>
            <a:br>
              <a:rPr lang="en-US" sz="3000">
                <a:solidFill>
                  <a:schemeClr val="tx1"/>
                </a:solidFill>
              </a:rPr>
            </a:br>
            <a:br>
              <a:rPr lang="en-US" sz="3000" b="1">
                <a:solidFill>
                  <a:schemeClr val="tx1"/>
                </a:solidFill>
              </a:rPr>
            </a:br>
            <a:endParaRPr lang="en-US" sz="30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0DC788-E18B-0847-96E8-26B86079B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889" y="1306714"/>
            <a:ext cx="9784481" cy="19006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6DA328-DC25-DC4D-B6FB-47C98A0E5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0802" y="3207358"/>
            <a:ext cx="9751568" cy="344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883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445DB-2006-4584-BADA-FFD8C0282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3355" y="344009"/>
            <a:ext cx="9396719" cy="901752"/>
          </a:xfrm>
        </p:spPr>
        <p:txBody>
          <a:bodyPr>
            <a:noAutofit/>
          </a:bodyPr>
          <a:lstStyle/>
          <a:p>
            <a:r>
              <a:rPr lang="en-US" sz="2800" b="1" dirty="0"/>
              <a:t>Outdoor Localization: </a:t>
            </a:r>
            <a:r>
              <a:rPr lang="en-US" sz="2800" b="1" dirty="0">
                <a:solidFill>
                  <a:schemeClr val="tx1"/>
                </a:solidFill>
              </a:rPr>
              <a:t>Results</a:t>
            </a:r>
            <a:br>
              <a:rPr lang="en-US" sz="3000" b="1" dirty="0">
                <a:solidFill>
                  <a:schemeClr val="tx1"/>
                </a:solidFill>
              </a:rPr>
            </a:br>
            <a:endParaRPr lang="en-US" sz="3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5B35EB-B68F-F946-8CE3-493CEE02C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323" y="1072410"/>
            <a:ext cx="2865849" cy="29347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55A9A3-5D0C-2F4B-829B-6F1157FFA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140" y="1072410"/>
            <a:ext cx="4668901" cy="24653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F018B6-DD15-754C-AB95-FB2D7F926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4323" y="4098301"/>
            <a:ext cx="8190685" cy="262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17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445DB-2006-4584-BADA-FFD8C0282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3355" y="344009"/>
            <a:ext cx="9396719" cy="901752"/>
          </a:xfrm>
        </p:spPr>
        <p:txBody>
          <a:bodyPr>
            <a:noAutofit/>
          </a:bodyPr>
          <a:lstStyle/>
          <a:p>
            <a:r>
              <a:rPr lang="en-US" sz="2800" b="1" dirty="0"/>
              <a:t>Outdoor Localization: </a:t>
            </a:r>
            <a:r>
              <a:rPr lang="en-US" sz="2800" b="1" dirty="0">
                <a:solidFill>
                  <a:schemeClr val="tx1"/>
                </a:solidFill>
              </a:rPr>
              <a:t>Impact of Design Parameters</a:t>
            </a:r>
            <a:br>
              <a:rPr lang="en-US" sz="3000" b="1" dirty="0">
                <a:solidFill>
                  <a:schemeClr val="tx1"/>
                </a:solidFill>
              </a:rPr>
            </a:br>
            <a:endParaRPr lang="en-US" sz="3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DC54AC-44F3-9840-BC5A-FE0AC80C8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398" y="1245761"/>
            <a:ext cx="8123521" cy="2606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5CA11D-A244-E040-B35A-8CB76C9D6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047" y="4040394"/>
            <a:ext cx="8033872" cy="257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967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22926-9712-4485-8E31-6A79E5BF2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089" y="409899"/>
            <a:ext cx="8911687" cy="946638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tx1"/>
                </a:solidFill>
              </a:rPr>
              <a:t>Indoor Localization: Step 1 Offline Stage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42EF2A-9306-C642-937A-F56A5AE5F8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961" b="19005"/>
          <a:stretch/>
        </p:blipFill>
        <p:spPr>
          <a:xfrm>
            <a:off x="2673852" y="1203303"/>
            <a:ext cx="4631440" cy="2822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3183D9-B318-8F40-BDE1-11705EB1B1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36" t="3149" r="60387" b="6035"/>
          <a:stretch/>
        </p:blipFill>
        <p:spPr>
          <a:xfrm>
            <a:off x="2673852" y="4035372"/>
            <a:ext cx="2849755" cy="28226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61B2A4-594D-5F4F-9A2D-D26919620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3259" y="1356537"/>
            <a:ext cx="4195607" cy="34565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C4E447-4373-5945-96EC-BA732197C921}"/>
              </a:ext>
            </a:extLst>
          </p:cNvPr>
          <p:cNvSpPr txBox="1"/>
          <p:nvPr/>
        </p:nvSpPr>
        <p:spPr>
          <a:xfrm>
            <a:off x="6561933" y="4839089"/>
            <a:ext cx="563006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RVR 3</a:t>
            </a:r>
            <a:r>
              <a:rPr lang="en-US" sz="2000" baseline="30000" dirty="0"/>
              <a:t>rd</a:t>
            </a:r>
            <a:r>
              <a:rPr lang="en-US" sz="2000" dirty="0"/>
              <a:t> Floor is virtually divided into </a:t>
            </a:r>
          </a:p>
          <a:p>
            <a:r>
              <a:rPr lang="en-US" sz="2000" dirty="0"/>
              <a:t>    (</a:t>
            </a:r>
            <a:r>
              <a:rPr lang="en-US" sz="2000" dirty="0" err="1"/>
              <a:t>x,y</a:t>
            </a:r>
            <a:r>
              <a:rPr lang="en-US" sz="2000" dirty="0"/>
              <a:t>) co-ordinate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RSSI data collection for two base-stations </a:t>
            </a:r>
          </a:p>
          <a:p>
            <a:r>
              <a:rPr lang="en-US" sz="2000" dirty="0"/>
              <a:t>    from same </a:t>
            </a:r>
            <a:r>
              <a:rPr lang="en-US" sz="2000" dirty="0" err="1"/>
              <a:t>lora</a:t>
            </a:r>
            <a:r>
              <a:rPr lang="en-US" sz="2000" dirty="0"/>
              <a:t> node at different </a:t>
            </a:r>
          </a:p>
          <a:p>
            <a:r>
              <a:rPr lang="en-US" sz="2000" dirty="0"/>
              <a:t>    locations known as </a:t>
            </a:r>
            <a:r>
              <a:rPr lang="en-US" sz="2000" b="1" i="1" dirty="0"/>
              <a:t>fingerprints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3BEAC7-8ADC-6149-9972-43D5FB730850}"/>
              </a:ext>
            </a:extLst>
          </p:cNvPr>
          <p:cNvSpPr/>
          <p:nvPr/>
        </p:nvSpPr>
        <p:spPr>
          <a:xfrm>
            <a:off x="8202706" y="661177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b="1" dirty="0"/>
              <a:t>- All registered logos are trademark of registered organizations </a:t>
            </a:r>
          </a:p>
        </p:txBody>
      </p:sp>
    </p:spTree>
    <p:extLst>
      <p:ext uri="{BB962C8B-B14F-4D97-AF65-F5344CB8AC3E}">
        <p14:creationId xmlns:p14="http://schemas.microsoft.com/office/powerpoint/2010/main" val="824469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22926-9712-4485-8E31-6A79E5BF2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9941" y="547725"/>
            <a:ext cx="8911687" cy="946638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tx1"/>
                </a:solidFill>
              </a:rPr>
              <a:t>Indoor Localization : Step 2 Online Stage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4E447-4373-5945-96EC-BA732197C921}"/>
              </a:ext>
            </a:extLst>
          </p:cNvPr>
          <p:cNvSpPr txBox="1"/>
          <p:nvPr/>
        </p:nvSpPr>
        <p:spPr>
          <a:xfrm>
            <a:off x="3262545" y="1620982"/>
            <a:ext cx="47320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983F65-BFED-F540-B83D-55AE4D5C8F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237" b="12635"/>
          <a:stretch/>
        </p:blipFill>
        <p:spPr>
          <a:xfrm>
            <a:off x="2344411" y="2769348"/>
            <a:ext cx="3524596" cy="196693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BD73ECE-9C79-9640-A7D9-9B29286A9F97}"/>
              </a:ext>
            </a:extLst>
          </p:cNvPr>
          <p:cNvSpPr/>
          <p:nvPr/>
        </p:nvSpPr>
        <p:spPr>
          <a:xfrm>
            <a:off x="3062206" y="1683040"/>
            <a:ext cx="2443873" cy="6006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Fingerprint </a:t>
            </a:r>
            <a:br>
              <a:rPr lang="en-US" dirty="0"/>
            </a:br>
            <a:r>
              <a:rPr lang="en-US" dirty="0"/>
              <a:t>(RSSi1, RSSi2, ….)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C211DC4-A3E0-934B-8196-832C252E2C93}"/>
              </a:ext>
            </a:extLst>
          </p:cNvPr>
          <p:cNvSpPr/>
          <p:nvPr/>
        </p:nvSpPr>
        <p:spPr>
          <a:xfrm>
            <a:off x="6685921" y="1683041"/>
            <a:ext cx="2574175" cy="600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Unknown Location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062D8EB-1957-C04F-A8AF-3C5710F6733E}"/>
              </a:ext>
            </a:extLst>
          </p:cNvPr>
          <p:cNvSpPr/>
          <p:nvPr/>
        </p:nvSpPr>
        <p:spPr>
          <a:xfrm>
            <a:off x="8155087" y="5831722"/>
            <a:ext cx="3559078" cy="719418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Estimate Mean Location Error</a:t>
            </a:r>
            <a:endParaRPr lang="en-US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FCB77E-489B-BF47-B24D-F482FDDC6348}"/>
              </a:ext>
            </a:extLst>
          </p:cNvPr>
          <p:cNvSpPr txBox="1"/>
          <p:nvPr/>
        </p:nvSpPr>
        <p:spPr>
          <a:xfrm>
            <a:off x="5933936" y="1836161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D0BCE88-21EF-4D4A-A65B-1EF5271E3C09}"/>
              </a:ext>
            </a:extLst>
          </p:cNvPr>
          <p:cNvSpPr/>
          <p:nvPr/>
        </p:nvSpPr>
        <p:spPr>
          <a:xfrm>
            <a:off x="9114019" y="3277520"/>
            <a:ext cx="2574175" cy="5546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Pre-processing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F6B9BD76-A729-D347-9CDF-724AD52BBC71}"/>
              </a:ext>
            </a:extLst>
          </p:cNvPr>
          <p:cNvCxnSpPr>
            <a:cxnSpLocks/>
          </p:cNvCxnSpPr>
          <p:nvPr/>
        </p:nvCxnSpPr>
        <p:spPr>
          <a:xfrm rot="16200000" flipH="1">
            <a:off x="9578361" y="2198997"/>
            <a:ext cx="1039749" cy="683410"/>
          </a:xfrm>
          <a:prstGeom prst="bentConnector3">
            <a:avLst>
              <a:gd name="adj1" fmla="val -91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081FE32E-31F8-2747-92CD-4A8E9A3EA0CF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58065" y="3597878"/>
            <a:ext cx="2466211" cy="23427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C2A194AE-3F75-784B-A4E7-9B6A77FBAD1E}"/>
              </a:ext>
            </a:extLst>
          </p:cNvPr>
          <p:cNvCxnSpPr>
            <a:cxnSpLocks/>
          </p:cNvCxnSpPr>
          <p:nvPr/>
        </p:nvCxnSpPr>
        <p:spPr>
          <a:xfrm rot="5400000">
            <a:off x="3661134" y="5533540"/>
            <a:ext cx="393379" cy="1"/>
          </a:xfrm>
          <a:prstGeom prst="bentConnector3">
            <a:avLst>
              <a:gd name="adj1" fmla="val 461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0855BD8F-8B56-B544-A03B-D1500590FBF2}"/>
              </a:ext>
            </a:extLst>
          </p:cNvPr>
          <p:cNvSpPr/>
          <p:nvPr/>
        </p:nvSpPr>
        <p:spPr>
          <a:xfrm>
            <a:off x="2812840" y="4815251"/>
            <a:ext cx="2089966" cy="35970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LSTM, ANN, CNN</a:t>
            </a:r>
            <a:endParaRPr lang="en-US" b="1" i="1" dirty="0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315C1E69-BF86-004F-A08A-1045A52D6927}"/>
              </a:ext>
            </a:extLst>
          </p:cNvPr>
          <p:cNvSpPr/>
          <p:nvPr/>
        </p:nvSpPr>
        <p:spPr>
          <a:xfrm>
            <a:off x="2374858" y="5892121"/>
            <a:ext cx="3381353" cy="5986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Hyperparameter Tuning</a:t>
            </a:r>
            <a:endParaRPr lang="en-US" b="1" i="1" dirty="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D0B05A5-CBD5-C84D-83F6-F8DC05B88FE6}"/>
              </a:ext>
            </a:extLst>
          </p:cNvPr>
          <p:cNvCxnSpPr/>
          <p:nvPr/>
        </p:nvCxnSpPr>
        <p:spPr>
          <a:xfrm>
            <a:off x="6258064" y="6191431"/>
            <a:ext cx="13951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4437D05-5C03-7947-B516-A40666C8AFD2}"/>
              </a:ext>
            </a:extLst>
          </p:cNvPr>
          <p:cNvSpPr txBox="1"/>
          <p:nvPr/>
        </p:nvSpPr>
        <p:spPr>
          <a:xfrm>
            <a:off x="8152381" y="6608630"/>
            <a:ext cx="41008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- All registered logos are trademark of registered organizations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840F575-40D7-4BBD-B606-5E8E03192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8515" y="1790627"/>
            <a:ext cx="1297749" cy="128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59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22926-9712-4485-8E31-6A79E5BF2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900" y="320627"/>
            <a:ext cx="8911687" cy="946638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tx1"/>
                </a:solidFill>
              </a:rPr>
              <a:t>Indoor Localization : Architecture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4E447-4373-5945-96EC-BA732197C921}"/>
              </a:ext>
            </a:extLst>
          </p:cNvPr>
          <p:cNvSpPr txBox="1"/>
          <p:nvPr/>
        </p:nvSpPr>
        <p:spPr>
          <a:xfrm>
            <a:off x="3262545" y="1620982"/>
            <a:ext cx="47320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437D05-5C03-7947-B516-A40666C8AFD2}"/>
              </a:ext>
            </a:extLst>
          </p:cNvPr>
          <p:cNvSpPr txBox="1"/>
          <p:nvPr/>
        </p:nvSpPr>
        <p:spPr>
          <a:xfrm>
            <a:off x="8152381" y="6608630"/>
            <a:ext cx="41008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- All registered logos are trademark of registered organizations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895FE5-1221-A044-BD1E-2D1017297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545" y="874815"/>
            <a:ext cx="7606083" cy="573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72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445DB-2006-4584-BADA-FFD8C0282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763" y="507779"/>
            <a:ext cx="9396719" cy="901752"/>
          </a:xfrm>
        </p:spPr>
        <p:txBody>
          <a:bodyPr>
            <a:noAutofit/>
          </a:bodyPr>
          <a:lstStyle/>
          <a:p>
            <a:r>
              <a:rPr lang="en-US" sz="3000" b="1" dirty="0"/>
              <a:t>Indoor Localization: </a:t>
            </a:r>
            <a:r>
              <a:rPr lang="en-US" sz="3000" b="1" dirty="0">
                <a:solidFill>
                  <a:schemeClr val="tx1"/>
                </a:solidFill>
              </a:rPr>
              <a:t>Results</a:t>
            </a:r>
            <a:br>
              <a:rPr lang="en-US" sz="3000" dirty="0">
                <a:solidFill>
                  <a:schemeClr val="tx1"/>
                </a:solidFill>
              </a:rPr>
            </a:br>
            <a:br>
              <a:rPr lang="en-US" sz="3000" b="1" dirty="0">
                <a:solidFill>
                  <a:schemeClr val="tx1"/>
                </a:solidFill>
              </a:rPr>
            </a:br>
            <a:endParaRPr lang="en-US" sz="3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C295F9-4E00-44E7-B6CC-4313B18D1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914" y="1184148"/>
            <a:ext cx="10096416" cy="19581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783D26-6636-4999-BE11-6E0A0D9C8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945" y="3142316"/>
            <a:ext cx="5785685" cy="32079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D734F8-7BA2-412F-BD0D-4A0DC29B1F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5465" y="3142316"/>
            <a:ext cx="3219123" cy="331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49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FBD52-D607-4945-BC3D-6F0A67AD5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483810"/>
            <a:ext cx="8075857" cy="902676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BD8FB-A604-4BBB-9AA6-759129B84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8466" y="1113394"/>
            <a:ext cx="9379424" cy="4441547"/>
          </a:xfrm>
        </p:spPr>
        <p:txBody>
          <a:bodyPr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Goal</a:t>
            </a:r>
          </a:p>
          <a:p>
            <a:r>
              <a:rPr lang="en-US" sz="2200" dirty="0">
                <a:solidFill>
                  <a:schemeClr val="tx1"/>
                </a:solidFill>
              </a:rPr>
              <a:t>What is Fingerprinting Localization?</a:t>
            </a:r>
          </a:p>
          <a:p>
            <a:r>
              <a:rPr lang="en-US" sz="2200" dirty="0">
                <a:solidFill>
                  <a:schemeClr val="tx1"/>
                </a:solidFill>
              </a:rPr>
              <a:t>Challenges in indoor and outdoor localization</a:t>
            </a:r>
          </a:p>
          <a:p>
            <a:r>
              <a:rPr lang="en-US" sz="2200" dirty="0">
                <a:solidFill>
                  <a:schemeClr val="tx1"/>
                </a:solidFill>
              </a:rPr>
              <a:t>Why </a:t>
            </a:r>
            <a:r>
              <a:rPr lang="en-US" sz="2200" dirty="0" err="1">
                <a:solidFill>
                  <a:schemeClr val="tx1"/>
                </a:solidFill>
              </a:rPr>
              <a:t>LoRa</a:t>
            </a:r>
            <a:r>
              <a:rPr lang="en-US" sz="2200" dirty="0">
                <a:solidFill>
                  <a:schemeClr val="tx1"/>
                </a:solidFill>
              </a:rPr>
              <a:t> as our communication technology?</a:t>
            </a:r>
          </a:p>
          <a:p>
            <a:r>
              <a:rPr lang="en-US" sz="2200" dirty="0">
                <a:solidFill>
                  <a:schemeClr val="tx1"/>
                </a:solidFill>
              </a:rPr>
              <a:t>Outdoor Localization improvements using DL models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Interpolation techniques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Comparison of DL models with pre-defined KNN solution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Other Results</a:t>
            </a:r>
          </a:p>
          <a:p>
            <a:r>
              <a:rPr lang="en-US" sz="2200" dirty="0">
                <a:solidFill>
                  <a:schemeClr val="tx1"/>
                </a:solidFill>
              </a:rPr>
              <a:t>Indoor Localization using Deep Learning techniques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Approach and Results</a:t>
            </a:r>
          </a:p>
          <a:p>
            <a:r>
              <a:rPr lang="en-US" sz="2200" dirty="0">
                <a:solidFill>
                  <a:schemeClr val="tx1"/>
                </a:solidFill>
              </a:rPr>
              <a:t>Future Work</a:t>
            </a:r>
          </a:p>
          <a:p>
            <a:r>
              <a:rPr lang="en-US" sz="2200" dirty="0">
                <a:solidFill>
                  <a:schemeClr val="tx1"/>
                </a:solidFill>
              </a:rPr>
              <a:t>References &amp; Links</a:t>
            </a:r>
          </a:p>
          <a:p>
            <a:r>
              <a:rPr lang="en-US" sz="2200" dirty="0">
                <a:solidFill>
                  <a:schemeClr val="tx1"/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857182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22926-9712-4485-8E31-6A79E5BF2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9941" y="547725"/>
            <a:ext cx="9127659" cy="946638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tx1"/>
                </a:solidFill>
              </a:rPr>
              <a:t>Deep Learning: LSTM Architecture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4E447-4373-5945-96EC-BA732197C921}"/>
              </a:ext>
            </a:extLst>
          </p:cNvPr>
          <p:cNvSpPr txBox="1"/>
          <p:nvPr/>
        </p:nvSpPr>
        <p:spPr>
          <a:xfrm>
            <a:off x="3262545" y="1620982"/>
            <a:ext cx="47320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437D05-5C03-7947-B516-A40666C8AFD2}"/>
              </a:ext>
            </a:extLst>
          </p:cNvPr>
          <p:cNvSpPr txBox="1"/>
          <p:nvPr/>
        </p:nvSpPr>
        <p:spPr>
          <a:xfrm>
            <a:off x="8091197" y="6527947"/>
            <a:ext cx="41008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- All registered logos are trademark of registered organizations 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9E7E001-161E-CA40-80A3-EBE027C822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99148" y="1494363"/>
            <a:ext cx="6555826" cy="425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36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22926-9712-4485-8E31-6A79E5BF2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9941" y="547725"/>
            <a:ext cx="9127659" cy="946638"/>
          </a:xfrm>
        </p:spPr>
        <p:txBody>
          <a:bodyPr>
            <a:normAutofit fontScale="90000"/>
          </a:bodyPr>
          <a:lstStyle/>
          <a:p>
            <a:r>
              <a:rPr lang="en-US" sz="3000" b="1" dirty="0">
                <a:solidFill>
                  <a:schemeClr val="tx1"/>
                </a:solidFill>
              </a:rPr>
              <a:t>Deep Learning: Choosing right LSTM Hyperparameters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4E447-4373-5945-96EC-BA732197C921}"/>
              </a:ext>
            </a:extLst>
          </p:cNvPr>
          <p:cNvSpPr txBox="1"/>
          <p:nvPr/>
        </p:nvSpPr>
        <p:spPr>
          <a:xfrm>
            <a:off x="3262545" y="1620982"/>
            <a:ext cx="47320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437D05-5C03-7947-B516-A40666C8AFD2}"/>
              </a:ext>
            </a:extLst>
          </p:cNvPr>
          <p:cNvSpPr txBox="1"/>
          <p:nvPr/>
        </p:nvSpPr>
        <p:spPr>
          <a:xfrm>
            <a:off x="8091197" y="6527947"/>
            <a:ext cx="41008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- All registered logos are trademark of registered organizations 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3C38C5C-E0FC-E145-8212-DE35A1B7A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0639" y="1469477"/>
            <a:ext cx="9351361" cy="4840798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Number of hidden-layer neurons</a:t>
            </a:r>
          </a:p>
          <a:p>
            <a:pPr lvl="3"/>
            <a:r>
              <a:rPr lang="en-US" sz="1800" dirty="0">
                <a:solidFill>
                  <a:schemeClr val="tx1"/>
                </a:solidFill>
              </a:rPr>
              <a:t>                                    Ni </a:t>
            </a:r>
            <a:r>
              <a:rPr lang="en-US" sz="1800" i="1" dirty="0">
                <a:solidFill>
                  <a:schemeClr val="tx1"/>
                </a:solidFill>
              </a:rPr>
              <a:t>= </a:t>
            </a:r>
            <a:r>
              <a:rPr lang="en-US" sz="1800" dirty="0">
                <a:solidFill>
                  <a:schemeClr val="tx1"/>
                </a:solidFill>
              </a:rPr>
              <a:t>Input Neurons, No = Output Neurons</a:t>
            </a:r>
          </a:p>
          <a:p>
            <a:pPr marL="1371600" lvl="3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                              </a:t>
            </a:r>
            <a:r>
              <a:rPr lang="en-US" sz="1800" dirty="0">
                <a:solidFill>
                  <a:schemeClr val="tx1"/>
                </a:solidFill>
              </a:rPr>
              <a:t>Ns = Training Samples, </a:t>
            </a:r>
            <a:r>
              <a:rPr lang="el-GR" sz="1800" dirty="0">
                <a:solidFill>
                  <a:schemeClr val="tx1"/>
                </a:solidFill>
              </a:rPr>
              <a:t>α</a:t>
            </a:r>
            <a:r>
              <a:rPr lang="en-US" sz="1800" dirty="0">
                <a:solidFill>
                  <a:schemeClr val="tx1"/>
                </a:solidFill>
              </a:rPr>
              <a:t> = Scaling Factor (2-10)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Dropout layer – to prevent from overfitting</a:t>
            </a:r>
          </a:p>
          <a:p>
            <a:r>
              <a:rPr lang="en-US" sz="2400" dirty="0">
                <a:solidFill>
                  <a:schemeClr val="tx1"/>
                </a:solidFill>
              </a:rPr>
              <a:t>Activation/Transfer function – sigmoid, </a:t>
            </a:r>
            <a:r>
              <a:rPr lang="en-US" sz="2400" dirty="0" err="1">
                <a:solidFill>
                  <a:schemeClr val="tx1"/>
                </a:solidFill>
              </a:rPr>
              <a:t>relu</a:t>
            </a:r>
            <a:r>
              <a:rPr lang="en-US" sz="2400" dirty="0">
                <a:solidFill>
                  <a:schemeClr val="tx1"/>
                </a:solidFill>
              </a:rPr>
              <a:t>, tanh, </a:t>
            </a:r>
            <a:r>
              <a:rPr lang="en-US" sz="2400" dirty="0" err="1">
                <a:solidFill>
                  <a:schemeClr val="tx1"/>
                </a:solidFill>
              </a:rPr>
              <a:t>softmax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Optimizers – </a:t>
            </a:r>
            <a:r>
              <a:rPr lang="en-US" sz="2400" dirty="0" err="1">
                <a:solidFill>
                  <a:schemeClr val="tx1"/>
                </a:solidFill>
              </a:rPr>
              <a:t>adam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 err="1">
                <a:solidFill>
                  <a:schemeClr val="tx1"/>
                </a:solidFill>
              </a:rPr>
              <a:t>rmsprop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 err="1">
                <a:solidFill>
                  <a:schemeClr val="tx1"/>
                </a:solidFill>
              </a:rPr>
              <a:t>sgd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Batch-Size – 64, 81, 128, 256, 512</a:t>
            </a:r>
          </a:p>
          <a:p>
            <a:r>
              <a:rPr lang="en-US" sz="2400" dirty="0">
                <a:solidFill>
                  <a:schemeClr val="tx1"/>
                </a:solidFill>
              </a:rPr>
              <a:t>GPU vs TPU training accuracy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0ED385-6F4F-5140-87FB-037D3A637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811" y="1882715"/>
            <a:ext cx="1930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800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445DB-2006-4584-BADA-FFD8C0282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3355" y="344009"/>
            <a:ext cx="9396719" cy="901752"/>
          </a:xfrm>
        </p:spPr>
        <p:txBody>
          <a:bodyPr>
            <a:noAutofit/>
          </a:bodyPr>
          <a:lstStyle/>
          <a:p>
            <a:r>
              <a:rPr lang="en-US" sz="2800" b="1"/>
              <a:t>Outdoor Localization: </a:t>
            </a:r>
            <a:r>
              <a:rPr lang="en-US" sz="2800" b="1">
                <a:solidFill>
                  <a:schemeClr val="tx1"/>
                </a:solidFill>
              </a:rPr>
              <a:t>Impact of Design Parameters</a:t>
            </a:r>
            <a:br>
              <a:rPr lang="en-US" sz="3000" b="1">
                <a:solidFill>
                  <a:schemeClr val="tx1"/>
                </a:solidFill>
              </a:rPr>
            </a:br>
            <a:endParaRPr lang="en-US" sz="3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C11DDC-958C-254A-B86E-6FDD129F5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047" y="1245761"/>
            <a:ext cx="8123521" cy="26064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EBAB5B-F075-1C40-A517-67E20FFC0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046" y="4094814"/>
            <a:ext cx="8123525" cy="260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21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445DB-2006-4584-BADA-FFD8C0282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987" y="607135"/>
            <a:ext cx="9396719" cy="901752"/>
          </a:xfrm>
        </p:spPr>
        <p:txBody>
          <a:bodyPr>
            <a:noAutofit/>
          </a:bodyPr>
          <a:lstStyle/>
          <a:p>
            <a:pPr algn="ctr"/>
            <a:r>
              <a:rPr lang="en-US" sz="3000" b="1" dirty="0"/>
              <a:t>Indoor Localization: </a:t>
            </a:r>
            <a:r>
              <a:rPr lang="en-US" sz="3000" b="1" dirty="0">
                <a:solidFill>
                  <a:schemeClr val="tx1"/>
                </a:solidFill>
              </a:rPr>
              <a:t>Setup </a:t>
            </a:r>
            <a:r>
              <a:rPr lang="en-US" sz="3000" b="1" dirty="0" err="1">
                <a:solidFill>
                  <a:schemeClr val="tx1"/>
                </a:solidFill>
              </a:rPr>
              <a:t>Dragino</a:t>
            </a:r>
            <a:r>
              <a:rPr lang="en-US" sz="3000" b="1" dirty="0">
                <a:solidFill>
                  <a:schemeClr val="tx1"/>
                </a:solidFill>
              </a:rPr>
              <a:t> </a:t>
            </a:r>
            <a:r>
              <a:rPr lang="en-US" sz="3000" b="1" dirty="0" err="1">
                <a:solidFill>
                  <a:schemeClr val="tx1"/>
                </a:solidFill>
              </a:rPr>
              <a:t>LoRa</a:t>
            </a:r>
            <a:r>
              <a:rPr lang="en-US" sz="3000" b="1" dirty="0">
                <a:solidFill>
                  <a:schemeClr val="tx1"/>
                </a:solidFill>
              </a:rPr>
              <a:t> gateway</a:t>
            </a:r>
            <a:br>
              <a:rPr lang="en-US" sz="3000" dirty="0">
                <a:solidFill>
                  <a:schemeClr val="tx1"/>
                </a:solidFill>
              </a:rPr>
            </a:br>
            <a:br>
              <a:rPr lang="en-US" sz="3000" b="1" dirty="0">
                <a:solidFill>
                  <a:schemeClr val="tx1"/>
                </a:solidFill>
              </a:rPr>
            </a:br>
            <a:endParaRPr lang="en-US" sz="30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93D845-E197-CF49-9AA8-E7FC03393E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8266" r="1027"/>
          <a:stretch/>
        </p:blipFill>
        <p:spPr>
          <a:xfrm>
            <a:off x="1832987" y="1877916"/>
            <a:ext cx="4526592" cy="39067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3254C3-3119-4C4B-9CC2-D1C90BCA3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346" y="1919938"/>
            <a:ext cx="5537687" cy="382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988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445DB-2006-4584-BADA-FFD8C0282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4130" y="584284"/>
            <a:ext cx="9396719" cy="901752"/>
          </a:xfrm>
        </p:spPr>
        <p:txBody>
          <a:bodyPr>
            <a:noAutofit/>
          </a:bodyPr>
          <a:lstStyle/>
          <a:p>
            <a:pPr algn="ctr"/>
            <a:r>
              <a:rPr lang="en-US" sz="3000" b="1" dirty="0"/>
              <a:t>Indoor Localization: </a:t>
            </a:r>
            <a:r>
              <a:rPr lang="en-US" sz="3000" b="1" dirty="0">
                <a:solidFill>
                  <a:schemeClr val="tx1"/>
                </a:solidFill>
              </a:rPr>
              <a:t>Register Gateway on </a:t>
            </a:r>
            <a:br>
              <a:rPr lang="en-US" sz="3000" b="1" dirty="0">
                <a:solidFill>
                  <a:schemeClr val="tx1"/>
                </a:solidFill>
              </a:rPr>
            </a:br>
            <a:r>
              <a:rPr lang="en-US" sz="3000" b="1" dirty="0">
                <a:solidFill>
                  <a:schemeClr val="tx1"/>
                </a:solidFill>
              </a:rPr>
              <a:t>The Things Network Cloud</a:t>
            </a:r>
            <a:br>
              <a:rPr lang="en-US" sz="3000" dirty="0">
                <a:solidFill>
                  <a:schemeClr val="tx1"/>
                </a:solidFill>
              </a:rPr>
            </a:br>
            <a:br>
              <a:rPr lang="en-US" sz="3000" b="1" dirty="0">
                <a:solidFill>
                  <a:schemeClr val="tx1"/>
                </a:solidFill>
              </a:rPr>
            </a:br>
            <a:endParaRPr lang="en-US" sz="30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DF3874-D002-8544-8DC4-4EB4FAE0ED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85" r="720"/>
          <a:stretch/>
        </p:blipFill>
        <p:spPr>
          <a:xfrm>
            <a:off x="3269128" y="2083981"/>
            <a:ext cx="7331533" cy="405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528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445DB-2006-4584-BADA-FFD8C0282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559" y="505547"/>
            <a:ext cx="9396719" cy="901752"/>
          </a:xfrm>
        </p:spPr>
        <p:txBody>
          <a:bodyPr>
            <a:noAutofit/>
          </a:bodyPr>
          <a:lstStyle/>
          <a:p>
            <a:pPr algn="ctr"/>
            <a:r>
              <a:rPr lang="en-US" sz="3000" b="1" dirty="0"/>
              <a:t>Indoor Localization: </a:t>
            </a:r>
            <a:r>
              <a:rPr lang="en-US" sz="3000" b="1" dirty="0">
                <a:solidFill>
                  <a:schemeClr val="tx1"/>
                </a:solidFill>
              </a:rPr>
              <a:t>Create Application on TTN</a:t>
            </a:r>
            <a:br>
              <a:rPr lang="en-US" sz="3000" b="1" dirty="0">
                <a:solidFill>
                  <a:schemeClr val="tx1"/>
                </a:solidFill>
              </a:rPr>
            </a:br>
            <a:endParaRPr lang="en-US" sz="3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409F84-F7D3-CD44-93BF-54CC53DB4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075" y="1694023"/>
            <a:ext cx="8061203" cy="420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800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445DB-2006-4584-BADA-FFD8C0282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4764" y="563019"/>
            <a:ext cx="9396719" cy="901752"/>
          </a:xfrm>
        </p:spPr>
        <p:txBody>
          <a:bodyPr>
            <a:noAutofit/>
          </a:bodyPr>
          <a:lstStyle/>
          <a:p>
            <a:pPr algn="ctr"/>
            <a:r>
              <a:rPr lang="en-US" sz="3000" b="1" dirty="0"/>
              <a:t>Indoor Localization: </a:t>
            </a:r>
            <a:r>
              <a:rPr lang="en-US" sz="3000" b="1" dirty="0">
                <a:solidFill>
                  <a:schemeClr val="tx1"/>
                </a:solidFill>
              </a:rPr>
              <a:t>Setup </a:t>
            </a:r>
            <a:r>
              <a:rPr lang="en-US" sz="3000" b="1" dirty="0" err="1">
                <a:solidFill>
                  <a:schemeClr val="tx1"/>
                </a:solidFill>
              </a:rPr>
              <a:t>LoRa</a:t>
            </a:r>
            <a:r>
              <a:rPr lang="en-US" sz="3000" b="1" dirty="0">
                <a:solidFill>
                  <a:schemeClr val="tx1"/>
                </a:solidFill>
              </a:rPr>
              <a:t> Node with Arduino and register Device on TTN</a:t>
            </a:r>
            <a:br>
              <a:rPr lang="en-US" sz="3000" dirty="0">
                <a:solidFill>
                  <a:schemeClr val="tx1"/>
                </a:solidFill>
              </a:rPr>
            </a:br>
            <a:br>
              <a:rPr lang="en-US" sz="3000" b="1" dirty="0">
                <a:solidFill>
                  <a:schemeClr val="tx1"/>
                </a:solidFill>
              </a:rPr>
            </a:br>
            <a:endParaRPr lang="en-US" sz="30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1EB630-C8CA-1A43-94B2-18613CC8D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117" y="1998952"/>
            <a:ext cx="7931888" cy="445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228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445DB-2006-4584-BADA-FFD8C0282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351" y="616181"/>
            <a:ext cx="9396719" cy="901752"/>
          </a:xfrm>
        </p:spPr>
        <p:txBody>
          <a:bodyPr>
            <a:noAutofit/>
          </a:bodyPr>
          <a:lstStyle/>
          <a:p>
            <a:pPr algn="ctr"/>
            <a:r>
              <a:rPr lang="en-US" sz="3000" b="1" dirty="0"/>
              <a:t>Indoor Localization: </a:t>
            </a:r>
            <a:r>
              <a:rPr lang="en-US" sz="3000" b="1" dirty="0">
                <a:solidFill>
                  <a:schemeClr val="tx1"/>
                </a:solidFill>
              </a:rPr>
              <a:t>Setup </a:t>
            </a:r>
            <a:r>
              <a:rPr lang="en-US" sz="3000" b="1" dirty="0" err="1">
                <a:solidFill>
                  <a:schemeClr val="tx1"/>
                </a:solidFill>
              </a:rPr>
              <a:t>LoRa</a:t>
            </a:r>
            <a:r>
              <a:rPr lang="en-US" sz="3000" b="1" dirty="0">
                <a:solidFill>
                  <a:schemeClr val="tx1"/>
                </a:solidFill>
              </a:rPr>
              <a:t> Node with Arduino to send data to gateway</a:t>
            </a:r>
            <a:br>
              <a:rPr lang="en-US" sz="3000" dirty="0">
                <a:solidFill>
                  <a:schemeClr val="tx1"/>
                </a:solidFill>
              </a:rPr>
            </a:br>
            <a:br>
              <a:rPr lang="en-US" sz="3000" b="1" dirty="0">
                <a:solidFill>
                  <a:schemeClr val="tx1"/>
                </a:solidFill>
              </a:rPr>
            </a:br>
            <a:endParaRPr lang="en-US" sz="3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ED960C-A14A-B54C-89EA-CD0BF3739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085" y="2235020"/>
            <a:ext cx="8941981" cy="348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213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445DB-2006-4584-BADA-FFD8C0282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576" y="530456"/>
            <a:ext cx="9396719" cy="901752"/>
          </a:xfrm>
        </p:spPr>
        <p:txBody>
          <a:bodyPr>
            <a:noAutofit/>
          </a:bodyPr>
          <a:lstStyle/>
          <a:p>
            <a:pPr algn="ctr"/>
            <a:r>
              <a:rPr lang="en-US" sz="3000" b="1" dirty="0"/>
              <a:t>Indoor Localization: </a:t>
            </a:r>
            <a:r>
              <a:rPr lang="en-US" sz="3000" b="1" dirty="0">
                <a:solidFill>
                  <a:schemeClr val="tx1"/>
                </a:solidFill>
              </a:rPr>
              <a:t>Setup </a:t>
            </a:r>
            <a:r>
              <a:rPr lang="en-US" sz="3000" b="1" dirty="0" err="1">
                <a:solidFill>
                  <a:schemeClr val="tx1"/>
                </a:solidFill>
              </a:rPr>
              <a:t>LoRa</a:t>
            </a:r>
            <a:r>
              <a:rPr lang="en-US" sz="3000" b="1" dirty="0">
                <a:solidFill>
                  <a:schemeClr val="tx1"/>
                </a:solidFill>
              </a:rPr>
              <a:t> Node with Arduino to send data to gateway</a:t>
            </a:r>
            <a:br>
              <a:rPr lang="en-US" sz="3000" dirty="0">
                <a:solidFill>
                  <a:schemeClr val="tx1"/>
                </a:solidFill>
              </a:rPr>
            </a:br>
            <a:br>
              <a:rPr lang="en-US" sz="3000" b="1" dirty="0">
                <a:solidFill>
                  <a:schemeClr val="tx1"/>
                </a:solidFill>
              </a:rPr>
            </a:br>
            <a:endParaRPr lang="en-US" sz="3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754E5C-6F5D-49FC-9514-D6CDF2676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357" y="1988459"/>
            <a:ext cx="7572168" cy="40057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E08D58-F53D-4947-A2A4-F49B73941B9E}"/>
              </a:ext>
            </a:extLst>
          </p:cNvPr>
          <p:cNvSpPr txBox="1"/>
          <p:nvPr/>
        </p:nvSpPr>
        <p:spPr>
          <a:xfrm>
            <a:off x="8161906" y="6550419"/>
            <a:ext cx="41008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- All registered logos are trademark of registered organizations </a:t>
            </a:r>
          </a:p>
        </p:txBody>
      </p:sp>
    </p:spTree>
    <p:extLst>
      <p:ext uri="{BB962C8B-B14F-4D97-AF65-F5344CB8AC3E}">
        <p14:creationId xmlns:p14="http://schemas.microsoft.com/office/powerpoint/2010/main" val="3385680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445DB-2006-4584-BADA-FFD8C0282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5395" y="573650"/>
            <a:ext cx="9660810" cy="914908"/>
          </a:xfrm>
        </p:spPr>
        <p:txBody>
          <a:bodyPr>
            <a:noAutofit/>
          </a:bodyPr>
          <a:lstStyle/>
          <a:p>
            <a:pPr algn="ctr"/>
            <a:r>
              <a:rPr lang="en-US" sz="3000" b="1" dirty="0"/>
              <a:t>Indoor Localization: </a:t>
            </a:r>
            <a:r>
              <a:rPr lang="en-US" sz="3000" b="1" dirty="0">
                <a:solidFill>
                  <a:schemeClr val="tx1"/>
                </a:solidFill>
              </a:rPr>
              <a:t>Monitor Gateway Traffic on TTN</a:t>
            </a:r>
            <a:br>
              <a:rPr lang="en-US" sz="3000" dirty="0">
                <a:solidFill>
                  <a:schemeClr val="tx1"/>
                </a:solidFill>
              </a:rPr>
            </a:br>
            <a:br>
              <a:rPr lang="en-US" sz="3000" b="1" dirty="0">
                <a:solidFill>
                  <a:schemeClr val="tx1"/>
                </a:solidFill>
              </a:rPr>
            </a:br>
            <a:endParaRPr lang="en-US" sz="3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FD6006-3ECA-D640-B9DF-00354E8593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25" t="3759" r="7513"/>
          <a:stretch/>
        </p:blipFill>
        <p:spPr>
          <a:xfrm>
            <a:off x="2998382" y="1616149"/>
            <a:ext cx="8208335" cy="442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729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F00A8-5A37-4822-9064-1016E1152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1735" y="497494"/>
            <a:ext cx="8915399" cy="105968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tx1"/>
                </a:solidFill>
              </a:rPr>
              <a:t>Motivation/Goal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FC5F4-3105-45D5-837D-78E9D0FD4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To identify fingerprinting mean location error of </a:t>
            </a:r>
            <a:r>
              <a:rPr lang="en-US" sz="2400" i="1" dirty="0" err="1">
                <a:solidFill>
                  <a:schemeClr val="accent4"/>
                </a:solidFill>
              </a:rPr>
              <a:t>lora</a:t>
            </a:r>
            <a:r>
              <a:rPr lang="en-US" sz="2400" i="1" dirty="0">
                <a:solidFill>
                  <a:schemeClr val="accent4"/>
                </a:solidFill>
              </a:rPr>
              <a:t> sensor nodes </a:t>
            </a:r>
            <a:r>
              <a:rPr lang="en-US" sz="2400" dirty="0">
                <a:solidFill>
                  <a:schemeClr val="tx1"/>
                </a:solidFill>
              </a:rPr>
              <a:t>in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tandem</a:t>
            </a:r>
            <a:r>
              <a:rPr lang="en-US" sz="2400" dirty="0">
                <a:solidFill>
                  <a:schemeClr val="tx1"/>
                </a:solidFill>
              </a:rPr>
              <a:t> with </a:t>
            </a:r>
            <a:r>
              <a:rPr lang="en-US" sz="2400" i="1" dirty="0" err="1">
                <a:solidFill>
                  <a:schemeClr val="accent4"/>
                </a:solidFill>
              </a:rPr>
              <a:t>lora</a:t>
            </a:r>
            <a:r>
              <a:rPr lang="en-US" sz="2400" i="1" dirty="0">
                <a:solidFill>
                  <a:schemeClr val="accent4"/>
                </a:solidFill>
              </a:rPr>
              <a:t> gateways </a:t>
            </a:r>
            <a:r>
              <a:rPr lang="en-US" sz="2400" dirty="0">
                <a:solidFill>
                  <a:schemeClr val="tx1"/>
                </a:solidFill>
              </a:rPr>
              <a:t>in a non-linear indoor and outdoor environments, and improvements using </a:t>
            </a:r>
            <a:r>
              <a:rPr lang="en-US" sz="2400" u="sng" dirty="0">
                <a:solidFill>
                  <a:schemeClr val="tx1"/>
                </a:solidFill>
              </a:rPr>
              <a:t>deep-learning techniques.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EC5AF0-D1F5-E74F-BC3A-354F02D25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828" y="3931283"/>
            <a:ext cx="2471491" cy="19799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F31D9C-0B79-E742-9791-8FDEE1262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1413" y="3931283"/>
            <a:ext cx="802750" cy="8736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F004A2-5B4A-2742-87DC-29C36A06EECF}"/>
              </a:ext>
            </a:extLst>
          </p:cNvPr>
          <p:cNvSpPr/>
          <p:nvPr/>
        </p:nvSpPr>
        <p:spPr>
          <a:xfrm>
            <a:off x="8069824" y="6503804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b="1" dirty="0"/>
              <a:t>- All registered logos are trademark of registered organizations </a:t>
            </a:r>
          </a:p>
        </p:txBody>
      </p:sp>
    </p:spTree>
    <p:extLst>
      <p:ext uri="{BB962C8B-B14F-4D97-AF65-F5344CB8AC3E}">
        <p14:creationId xmlns:p14="http://schemas.microsoft.com/office/powerpoint/2010/main" val="26468286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445DB-2006-4584-BADA-FFD8C0282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5395" y="573650"/>
            <a:ext cx="9660810" cy="914908"/>
          </a:xfrm>
        </p:spPr>
        <p:txBody>
          <a:bodyPr>
            <a:noAutofit/>
          </a:bodyPr>
          <a:lstStyle/>
          <a:p>
            <a:pPr algn="ctr"/>
            <a:r>
              <a:rPr lang="en-US" sz="3000" b="1" dirty="0"/>
              <a:t>Indoor Localization: </a:t>
            </a:r>
            <a:r>
              <a:rPr lang="en-US" sz="3000" b="1" dirty="0">
                <a:solidFill>
                  <a:schemeClr val="tx1"/>
                </a:solidFill>
              </a:rPr>
              <a:t>Monitor Gateway Traffic on gateway logs</a:t>
            </a:r>
            <a:br>
              <a:rPr lang="en-US" sz="3000" dirty="0">
                <a:solidFill>
                  <a:schemeClr val="tx1"/>
                </a:solidFill>
              </a:rPr>
            </a:br>
            <a:br>
              <a:rPr lang="en-US" sz="3000" b="1" dirty="0">
                <a:solidFill>
                  <a:schemeClr val="tx1"/>
                </a:solidFill>
              </a:rPr>
            </a:br>
            <a:endParaRPr lang="en-US" sz="3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95CC89-6BCB-834E-9E42-4435570859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43" t="223" b="24225"/>
          <a:stretch/>
        </p:blipFill>
        <p:spPr>
          <a:xfrm>
            <a:off x="2987749" y="2060101"/>
            <a:ext cx="7831767" cy="29506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32E113-5153-844E-AB02-0B9CD4E5D6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88" t="17487" r="2734" b="54942"/>
          <a:stretch/>
        </p:blipFill>
        <p:spPr>
          <a:xfrm>
            <a:off x="3079014" y="3564694"/>
            <a:ext cx="7740502" cy="93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797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AF4BD8E-F1C1-4786-8893-55F584B52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5471" y="508230"/>
            <a:ext cx="8911688" cy="989346"/>
          </a:xfrm>
        </p:spPr>
        <p:txBody>
          <a:bodyPr>
            <a:normAutofit fontScale="90000"/>
          </a:bodyPr>
          <a:lstStyle/>
          <a:p>
            <a:r>
              <a:rPr lang="en-US" sz="3000" b="1" dirty="0"/>
              <a:t>Coding Languages, Frameworks, Libraries and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AF29F-7527-44DD-B00C-3A779FDE7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9187" y="1434352"/>
            <a:ext cx="8990257" cy="4418067"/>
          </a:xfrm>
        </p:spPr>
        <p:txBody>
          <a:bodyPr>
            <a:normAutofit/>
          </a:bodyPr>
          <a:lstStyle/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Coding Languages: Python, C, C++</a:t>
            </a:r>
          </a:p>
          <a:p>
            <a:r>
              <a:rPr lang="en-US" sz="2000" dirty="0">
                <a:solidFill>
                  <a:schemeClr val="tx1"/>
                </a:solidFill>
              </a:rPr>
              <a:t>Frameworks: Google </a:t>
            </a:r>
            <a:r>
              <a:rPr lang="en-US" sz="2000" dirty="0" err="1">
                <a:solidFill>
                  <a:schemeClr val="tx1"/>
                </a:solidFill>
              </a:rPr>
              <a:t>Tensorflow</a:t>
            </a:r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Hardware Accelerators: GPU, TPU</a:t>
            </a:r>
          </a:p>
          <a:p>
            <a:r>
              <a:rPr lang="en-US" sz="2000" dirty="0">
                <a:solidFill>
                  <a:schemeClr val="tx1"/>
                </a:solidFill>
              </a:rPr>
              <a:t>Libraries: </a:t>
            </a:r>
            <a:r>
              <a:rPr lang="en-US" sz="2000" dirty="0" err="1">
                <a:solidFill>
                  <a:schemeClr val="tx1"/>
                </a:solidFill>
              </a:rPr>
              <a:t>Scikit</a:t>
            </a:r>
            <a:r>
              <a:rPr lang="en-US" sz="2000" dirty="0">
                <a:solidFill>
                  <a:schemeClr val="tx1"/>
                </a:solidFill>
              </a:rPr>
              <a:t>-Learn, </a:t>
            </a:r>
            <a:r>
              <a:rPr lang="en-US" sz="2000" dirty="0" err="1">
                <a:solidFill>
                  <a:schemeClr val="tx1"/>
                </a:solidFill>
              </a:rPr>
              <a:t>Keras</a:t>
            </a:r>
            <a:r>
              <a:rPr lang="en-US" sz="2000" dirty="0">
                <a:solidFill>
                  <a:schemeClr val="tx1"/>
                </a:solidFill>
              </a:rPr>
              <a:t>, Pandas, </a:t>
            </a:r>
            <a:r>
              <a:rPr lang="en-US" sz="2000" dirty="0" err="1">
                <a:solidFill>
                  <a:schemeClr val="tx1"/>
                </a:solidFill>
              </a:rPr>
              <a:t>Numpy</a:t>
            </a:r>
            <a:r>
              <a:rPr lang="en-US" sz="2000" dirty="0">
                <a:solidFill>
                  <a:schemeClr val="tx1"/>
                </a:solidFill>
              </a:rPr>
              <a:t>, Seaborn, Matplotlib</a:t>
            </a:r>
          </a:p>
          <a:p>
            <a:r>
              <a:rPr lang="en-US" sz="2000" dirty="0">
                <a:solidFill>
                  <a:schemeClr val="tx1"/>
                </a:solidFill>
              </a:rPr>
              <a:t>Tools: Google </a:t>
            </a:r>
            <a:r>
              <a:rPr lang="en-US" sz="2000" dirty="0" err="1">
                <a:solidFill>
                  <a:schemeClr val="tx1"/>
                </a:solidFill>
              </a:rPr>
              <a:t>Colab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 err="1">
                <a:solidFill>
                  <a:schemeClr val="tx1"/>
                </a:solidFill>
              </a:rPr>
              <a:t>Jupyter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 err="1">
                <a:solidFill>
                  <a:schemeClr val="tx1"/>
                </a:solidFill>
              </a:rPr>
              <a:t>Ananconda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b="1" dirty="0" err="1">
                <a:solidFill>
                  <a:schemeClr val="tx1"/>
                </a:solidFill>
              </a:rPr>
              <a:t>Dragino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LoRa</a:t>
            </a:r>
            <a:r>
              <a:rPr lang="en-US" sz="2000" b="1" dirty="0">
                <a:solidFill>
                  <a:schemeClr val="tx1"/>
                </a:solidFill>
              </a:rPr>
              <a:t> Kit</a:t>
            </a: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56407-313E-F046-A7F6-695AA551D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057" y="4063754"/>
            <a:ext cx="2528952" cy="25289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A4253B-DC53-9242-AC27-FB1C20478196}"/>
              </a:ext>
            </a:extLst>
          </p:cNvPr>
          <p:cNvSpPr/>
          <p:nvPr/>
        </p:nvSpPr>
        <p:spPr>
          <a:xfrm>
            <a:off x="7964219" y="6532320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b="1" dirty="0"/>
              <a:t>- All registered logos are trademark of registered organizations </a:t>
            </a:r>
          </a:p>
        </p:txBody>
      </p:sp>
    </p:spTree>
    <p:extLst>
      <p:ext uri="{BB962C8B-B14F-4D97-AF65-F5344CB8AC3E}">
        <p14:creationId xmlns:p14="http://schemas.microsoft.com/office/powerpoint/2010/main" val="3390897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AF4BD8E-F1C1-4786-8893-55F584B52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5471" y="508230"/>
            <a:ext cx="8911688" cy="989346"/>
          </a:xfrm>
        </p:spPr>
        <p:txBody>
          <a:bodyPr>
            <a:normAutofit/>
          </a:bodyPr>
          <a:lstStyle/>
          <a:p>
            <a:r>
              <a:rPr lang="en-US" sz="3000" b="1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AF29F-7527-44DD-B00C-3A779FDE7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9187" y="1434352"/>
            <a:ext cx="8990257" cy="4418067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Gather more indoor data in all 4 directions, to improve accuracy and reduce problem of overfitting</a:t>
            </a:r>
          </a:p>
          <a:p>
            <a:r>
              <a:rPr lang="en-US" sz="2400" dirty="0">
                <a:solidFill>
                  <a:schemeClr val="tx1"/>
                </a:solidFill>
              </a:rPr>
              <a:t>Try other deep-learning models like bi-directional </a:t>
            </a:r>
            <a:r>
              <a:rPr lang="en-US" sz="2400" dirty="0" err="1">
                <a:solidFill>
                  <a:schemeClr val="tx1"/>
                </a:solidFill>
              </a:rPr>
              <a:t>lstm</a:t>
            </a:r>
            <a:r>
              <a:rPr lang="en-US" sz="2400" dirty="0">
                <a:solidFill>
                  <a:schemeClr val="tx1"/>
                </a:solidFill>
              </a:rPr>
              <a:t> to mitigate problems of back-propagation in RNN and LSTM</a:t>
            </a:r>
          </a:p>
          <a:p>
            <a:r>
              <a:rPr lang="en-US" sz="2400" dirty="0">
                <a:solidFill>
                  <a:schemeClr val="tx1"/>
                </a:solidFill>
              </a:rPr>
              <a:t>Verify results at same location, but with different sensor nodes</a:t>
            </a:r>
          </a:p>
          <a:p>
            <a:r>
              <a:rPr lang="en-US" sz="2400" dirty="0">
                <a:solidFill>
                  <a:schemeClr val="tx1"/>
                </a:solidFill>
              </a:rPr>
              <a:t>Use naïve </a:t>
            </a:r>
            <a:r>
              <a:rPr lang="en-US" sz="2400" dirty="0" err="1">
                <a:solidFill>
                  <a:schemeClr val="tx1"/>
                </a:solidFill>
              </a:rPr>
              <a:t>bayes</a:t>
            </a:r>
            <a:r>
              <a:rPr lang="en-US" sz="2400" dirty="0">
                <a:solidFill>
                  <a:schemeClr val="tx1"/>
                </a:solidFill>
              </a:rPr>
              <a:t> theorem for estimating probability of base-stations</a:t>
            </a:r>
          </a:p>
          <a:p>
            <a:r>
              <a:rPr lang="en-US" sz="2400" dirty="0">
                <a:solidFill>
                  <a:schemeClr val="tx1"/>
                </a:solidFill>
              </a:rPr>
              <a:t>Classification based on RSSI values can be implemented using tensor-flow</a:t>
            </a:r>
          </a:p>
          <a:p>
            <a:r>
              <a:rPr lang="en-US" sz="2400" dirty="0">
                <a:solidFill>
                  <a:schemeClr val="tx1"/>
                </a:solidFill>
              </a:rPr>
              <a:t>Compare our results with that of BLE and </a:t>
            </a:r>
            <a:r>
              <a:rPr lang="en-US" sz="2400" dirty="0" err="1">
                <a:solidFill>
                  <a:schemeClr val="tx1"/>
                </a:solidFill>
              </a:rPr>
              <a:t>WiFi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Security Implementation of </a:t>
            </a:r>
            <a:r>
              <a:rPr lang="en-US" sz="2400" dirty="0" err="1">
                <a:solidFill>
                  <a:schemeClr val="tx1"/>
                </a:solidFill>
              </a:rPr>
              <a:t>LoRaWAN</a:t>
            </a:r>
            <a:r>
              <a:rPr lang="en-US" sz="2400" dirty="0">
                <a:solidFill>
                  <a:schemeClr val="tx1"/>
                </a:solidFill>
              </a:rPr>
              <a:t> in indoor localization</a:t>
            </a:r>
          </a:p>
          <a:p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320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E16C6-F633-4415-BF6A-76EF8B340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520" y="489639"/>
            <a:ext cx="9239976" cy="785946"/>
          </a:xfrm>
        </p:spPr>
        <p:txBody>
          <a:bodyPr>
            <a:normAutofit/>
          </a:bodyPr>
          <a:lstStyle/>
          <a:p>
            <a:r>
              <a:rPr lang="en-US" sz="4000" b="1" dirty="0"/>
              <a:t>References &amp;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E30EA-5C21-4155-9B3C-C509C123C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6533" y="1275585"/>
            <a:ext cx="9792685" cy="530596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dirty="0">
              <a:solidFill>
                <a:srgbClr val="0070C0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Font typeface="+mj-lt"/>
              <a:buAutoNum type="arabicParenR"/>
            </a:pPr>
            <a:r>
              <a:rPr lang="en-US" dirty="0"/>
              <a:t>Recurrent Neural Networks For Accurate RSSI Indoor Localization [Online]: </a:t>
            </a:r>
            <a:r>
              <a:rPr lang="en-US" sz="14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https://arxiv.org/pdf/1903.11703.pdf</a:t>
            </a:r>
            <a:endParaRPr lang="en-US" sz="1400" dirty="0">
              <a:solidFill>
                <a:srgbClr val="0070C0"/>
              </a:solidFill>
            </a:endParaRPr>
          </a:p>
          <a:p>
            <a:pPr>
              <a:buFont typeface="+mj-lt"/>
              <a:buAutoNum type="arabicParenR"/>
            </a:pPr>
            <a:r>
              <a:rPr lang="en-US" dirty="0" err="1"/>
              <a:t>Sigfox</a:t>
            </a:r>
            <a:r>
              <a:rPr lang="en-US" dirty="0"/>
              <a:t> and </a:t>
            </a:r>
            <a:r>
              <a:rPr lang="en-US" dirty="0" err="1"/>
              <a:t>LoRaWAN</a:t>
            </a:r>
            <a:r>
              <a:rPr lang="en-US" dirty="0"/>
              <a:t> Datasets for Fingerprint Localization in Large Urban and Rural Areas [Outdoor Dataset]: </a:t>
            </a:r>
            <a:r>
              <a:rPr lang="en-US" sz="1400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https://www.mdpi.com/2306-5729/3/2/13</a:t>
            </a:r>
            <a:endParaRPr lang="en-US" sz="1400" dirty="0">
              <a:solidFill>
                <a:srgbClr val="0070C0"/>
              </a:solidFill>
            </a:endParaRPr>
          </a:p>
          <a:p>
            <a:pPr>
              <a:buFont typeface="+mj-lt"/>
              <a:buAutoNum type="arabicParenR"/>
            </a:pPr>
            <a:r>
              <a:rPr lang="en-US" dirty="0" err="1"/>
              <a:t>DeepML</a:t>
            </a:r>
            <a:r>
              <a:rPr lang="en-US" dirty="0"/>
              <a:t>: Deep LSTM for Indoor Localization with Smartphone Magnetic and Light Sensors [Online]: </a:t>
            </a:r>
            <a:r>
              <a:rPr lang="en-US" sz="1400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https://ieeexplore.ieee.org/abstract/document/8422562</a:t>
            </a:r>
            <a:endParaRPr lang="en-US" sz="1400" dirty="0">
              <a:solidFill>
                <a:srgbClr val="0070C0"/>
              </a:solidFill>
            </a:endParaRPr>
          </a:p>
          <a:p>
            <a:pPr>
              <a:buFont typeface="+mj-lt"/>
              <a:buAutoNum type="arabicParenR"/>
            </a:pPr>
            <a:r>
              <a:rPr lang="en-US" dirty="0"/>
              <a:t>Deep Convolutional Neural Networks for Indoor Localization with CSI Images: [Online]: </a:t>
            </a:r>
            <a:r>
              <a:rPr lang="en-US" sz="1400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https://ieeexplore.ieee.org/document/8468057</a:t>
            </a:r>
            <a:endParaRPr lang="en-US" sz="1400" dirty="0">
              <a:solidFill>
                <a:srgbClr val="0070C0"/>
              </a:solidFill>
            </a:endParaRPr>
          </a:p>
          <a:p>
            <a:pPr>
              <a:buFont typeface="+mj-lt"/>
              <a:buAutoNum type="arabicParenR"/>
            </a:pPr>
            <a:r>
              <a:rPr lang="en-US" dirty="0"/>
              <a:t>Dragino LoRa Implementation Guide [Online]: </a:t>
            </a:r>
            <a:r>
              <a:rPr lang="en-US" sz="1400" dirty="0">
                <a:solidFill>
                  <a:srgbClr val="0070C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http://www.dragino.com/downloads/downloads/LoRa_IoT_Kit/v2-Kit/Single%20Channel%20LoRa%20IoT%20Kit%20v2%20User%20Manual_v1.0.5.pdf</a:t>
            </a:r>
            <a:endParaRPr lang="en-US" sz="1400" dirty="0">
              <a:solidFill>
                <a:srgbClr val="0070C0"/>
              </a:solidFill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Font typeface="+mj-lt"/>
              <a:buAutoNum type="arabicParenR"/>
            </a:pPr>
            <a:r>
              <a:rPr lang="en-US" dirty="0"/>
              <a:t>LSTM using </a:t>
            </a:r>
            <a:r>
              <a:rPr lang="en-US" dirty="0" err="1"/>
              <a:t>Tensorflow</a:t>
            </a:r>
            <a:r>
              <a:rPr lang="en-US" dirty="0"/>
              <a:t> [Online]: </a:t>
            </a:r>
            <a:r>
              <a:rPr lang="en-US" sz="1400" dirty="0">
                <a:solidFill>
                  <a:srgbClr val="0070C0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https://towardsdatascience.com/lstm-by-example-using-tensorflow-feb0c1968537</a:t>
            </a:r>
            <a:endParaRPr lang="en-US" sz="1400" dirty="0">
              <a:solidFill>
                <a:srgbClr val="0070C0"/>
              </a:solidFill>
            </a:endParaRPr>
          </a:p>
          <a:p>
            <a:pPr>
              <a:buFont typeface="+mj-lt"/>
              <a:buAutoNum type="arabicParenR"/>
            </a:pPr>
            <a:r>
              <a:rPr lang="en-US" dirty="0"/>
              <a:t>Denoising Autoencoders [Online]: </a:t>
            </a:r>
            <a:r>
              <a:rPr lang="en-US" sz="1400" dirty="0">
                <a:solidFill>
                  <a:srgbClr val="0070C0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https://towardsdatascience.com/denoising-autoencoders-explained-dbb82467fc2</a:t>
            </a:r>
            <a:endParaRPr 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8108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E16C6-F633-4415-BF6A-76EF8B340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646" y="2910111"/>
            <a:ext cx="9239976" cy="785946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6616622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E16C6-F633-4415-BF6A-76EF8B340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5134" y="2898960"/>
            <a:ext cx="9239976" cy="785946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17021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F00A8-5A37-4822-9064-1016E1152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876" y="497617"/>
            <a:ext cx="8915399" cy="105968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tx1"/>
                </a:solidFill>
              </a:rPr>
              <a:t>What is Fingerprinting Localization?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FC5F4-3105-45D5-837D-78E9D0FD4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4718" y="1557302"/>
            <a:ext cx="8915400" cy="3777622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GPS is very important in various localization applications</a:t>
            </a:r>
          </a:p>
          <a:p>
            <a:r>
              <a:rPr lang="en-US" sz="2400" dirty="0">
                <a:solidFill>
                  <a:schemeClr val="tx1"/>
                </a:solidFill>
              </a:rPr>
              <a:t>Indoor: Building Infrastructure positioning</a:t>
            </a:r>
          </a:p>
          <a:p>
            <a:r>
              <a:rPr lang="en-US" sz="2400" dirty="0">
                <a:solidFill>
                  <a:schemeClr val="tx1"/>
                </a:solidFill>
              </a:rPr>
              <a:t>Outdoor: Car Navigation, Cell-phones tracking, Edge-to-Edge apps</a:t>
            </a:r>
          </a:p>
          <a:p>
            <a:r>
              <a:rPr lang="en-US" sz="2400" dirty="0">
                <a:solidFill>
                  <a:schemeClr val="tx1"/>
                </a:solidFill>
              </a:rPr>
              <a:t>Localization techniques: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Range-based techniques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Range-free techniques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Fingerprinting</a:t>
            </a:r>
          </a:p>
        </p:txBody>
      </p:sp>
    </p:spTree>
    <p:extLst>
      <p:ext uri="{BB962C8B-B14F-4D97-AF65-F5344CB8AC3E}">
        <p14:creationId xmlns:p14="http://schemas.microsoft.com/office/powerpoint/2010/main" val="1240905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F00A8-5A37-4822-9064-1016E1152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9311" y="482718"/>
            <a:ext cx="8915399" cy="105968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tx1"/>
                </a:solidFill>
              </a:rPr>
              <a:t>What is Fingerprinting Localization?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FC5F4-3105-45D5-837D-78E9D0FD4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5147" y="1540189"/>
            <a:ext cx="8915400" cy="3777622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Range-based techniques – focuses on distance (angle) between end-nodes to estimate location</a:t>
            </a:r>
          </a:p>
          <a:p>
            <a:r>
              <a:rPr lang="en-US" sz="2400" dirty="0">
                <a:solidFill>
                  <a:schemeClr val="tx1"/>
                </a:solidFill>
              </a:rPr>
              <a:t>Range-free techniques – focuses on target object’s proximity to send beacons with known locations</a:t>
            </a:r>
          </a:p>
          <a:p>
            <a:r>
              <a:rPr lang="en-US" sz="2400" dirty="0">
                <a:solidFill>
                  <a:schemeClr val="tx1"/>
                </a:solidFill>
              </a:rPr>
              <a:t>Fingerprinting – Mapping technique used in indoor and outdoor positioning applications. It operates in short-range RF propagation pattern and is used to address problems with multi-path</a:t>
            </a:r>
          </a:p>
          <a:p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864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4CBAE-11D6-4D6D-9362-ACE2DA29C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294" y="517197"/>
            <a:ext cx="8911688" cy="989346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tx1"/>
                </a:solidFill>
              </a:rPr>
              <a:t>Challenges in indoor and outdoor localization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21523-A634-4A15-A868-FED318616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1" y="1587223"/>
            <a:ext cx="9043011" cy="4964444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Non-linear relation between sensor nodes and target base-stations</a:t>
            </a:r>
          </a:p>
          <a:p>
            <a:r>
              <a:rPr lang="en-US" sz="2400" dirty="0">
                <a:solidFill>
                  <a:schemeClr val="tx1"/>
                </a:solidFill>
              </a:rPr>
              <a:t>Power consumption and Cost challenges</a:t>
            </a:r>
          </a:p>
          <a:p>
            <a:r>
              <a:rPr lang="en-US" sz="2400" dirty="0">
                <a:solidFill>
                  <a:schemeClr val="tx1"/>
                </a:solidFill>
              </a:rPr>
              <a:t>Typical infrastructure layouts in indoor environments</a:t>
            </a:r>
          </a:p>
          <a:p>
            <a:r>
              <a:rPr lang="en-US" sz="2400" dirty="0">
                <a:solidFill>
                  <a:schemeClr val="tx1"/>
                </a:solidFill>
              </a:rPr>
              <a:t>Co-existence with wireless systems</a:t>
            </a:r>
          </a:p>
          <a:p>
            <a:r>
              <a:rPr lang="en-US" sz="2400" dirty="0">
                <a:solidFill>
                  <a:schemeClr val="tx1"/>
                </a:solidFill>
              </a:rPr>
              <a:t>RSSI signal instability due to line-of-sight and non-line-of sight problems</a:t>
            </a:r>
          </a:p>
          <a:p>
            <a:r>
              <a:rPr lang="en-US" sz="2400" dirty="0">
                <a:solidFill>
                  <a:schemeClr val="tx1"/>
                </a:solidFill>
              </a:rPr>
              <a:t>Spatial Ambiguity – Similar fingerprints for distant locations and current location</a:t>
            </a:r>
          </a:p>
          <a:p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06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22926-9712-4485-8E31-6A79E5BF2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047" y="446168"/>
            <a:ext cx="8911687" cy="946638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tx1"/>
                </a:solidFill>
              </a:rPr>
              <a:t>Why </a:t>
            </a:r>
            <a:r>
              <a:rPr lang="en-US" sz="3000" b="1" dirty="0" err="1">
                <a:solidFill>
                  <a:schemeClr val="tx1"/>
                </a:solidFill>
              </a:rPr>
              <a:t>LoRa</a:t>
            </a:r>
            <a:r>
              <a:rPr lang="en-US" sz="3000" b="1" dirty="0">
                <a:solidFill>
                  <a:schemeClr val="tx1"/>
                </a:solidFill>
              </a:rPr>
              <a:t> as our communication technology?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AC84F-1FE4-4224-97B6-06AB94E25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44162"/>
            <a:ext cx="8911687" cy="4862146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chemeClr val="tx1"/>
                </a:solidFill>
              </a:rPr>
              <a:t>LoRa</a:t>
            </a:r>
            <a:r>
              <a:rPr lang="en-US" sz="2400" dirty="0">
                <a:solidFill>
                  <a:schemeClr val="tx1"/>
                </a:solidFill>
              </a:rPr>
              <a:t> stands for Long Range, is a </a:t>
            </a:r>
            <a:r>
              <a:rPr lang="en-US" sz="2400" b="1" dirty="0">
                <a:solidFill>
                  <a:schemeClr val="tx1"/>
                </a:solidFill>
              </a:rPr>
              <a:t>DNA for IoT</a:t>
            </a:r>
          </a:p>
          <a:p>
            <a:r>
              <a:rPr lang="en-US" sz="2400" dirty="0" err="1">
                <a:solidFill>
                  <a:schemeClr val="tx1"/>
                </a:solidFill>
              </a:rPr>
              <a:t>LoRa</a:t>
            </a:r>
            <a:r>
              <a:rPr lang="en-US" sz="2400" dirty="0">
                <a:solidFill>
                  <a:schemeClr val="tx1"/>
                </a:solidFill>
              </a:rPr>
              <a:t> is a spread spectrum modulation technique based on CSS (Chirp Spread Spectrum) technology</a:t>
            </a:r>
          </a:p>
          <a:p>
            <a:r>
              <a:rPr lang="en-US" sz="2400" dirty="0">
                <a:solidFill>
                  <a:schemeClr val="tx1"/>
                </a:solidFill>
              </a:rPr>
              <a:t>Millions of sensor devices are inter-connected using </a:t>
            </a:r>
            <a:r>
              <a:rPr lang="en-US" sz="2400" dirty="0" err="1">
                <a:solidFill>
                  <a:schemeClr val="tx1"/>
                </a:solidFill>
              </a:rPr>
              <a:t>LoRa</a:t>
            </a:r>
            <a:endParaRPr lang="en-US" sz="24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760351-5C44-834D-A6D1-D204A330B55B}"/>
              </a:ext>
            </a:extLst>
          </p:cNvPr>
          <p:cNvSpPr txBox="1"/>
          <p:nvPr/>
        </p:nvSpPr>
        <p:spPr>
          <a:xfrm>
            <a:off x="8126463" y="6564887"/>
            <a:ext cx="4065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- All registered logos are trademark of registered organizations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B11B07-0D77-4A4F-984D-15BA35662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821" y="3568668"/>
            <a:ext cx="4638860" cy="30392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5B3A32-1870-0F41-A269-E4FF9E9798ED}"/>
              </a:ext>
            </a:extLst>
          </p:cNvPr>
          <p:cNvSpPr txBox="1"/>
          <p:nvPr/>
        </p:nvSpPr>
        <p:spPr>
          <a:xfrm>
            <a:off x="8126463" y="4306728"/>
            <a:ext cx="40655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Lora Node sends data over internet to Lora Gateway</a:t>
            </a:r>
          </a:p>
          <a:p>
            <a:endParaRPr lang="en-US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Gateway sends data to Cloud for further processing using machine learning and 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778441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22926-9712-4485-8E31-6A79E5BF2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224" y="482027"/>
            <a:ext cx="8911687" cy="946638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tx1"/>
                </a:solidFill>
              </a:rPr>
              <a:t>Why </a:t>
            </a:r>
            <a:r>
              <a:rPr lang="en-US" sz="3000" b="1" dirty="0" err="1">
                <a:solidFill>
                  <a:schemeClr val="tx1"/>
                </a:solidFill>
              </a:rPr>
              <a:t>LoRa</a:t>
            </a:r>
            <a:r>
              <a:rPr lang="en-US" sz="3000" b="1" dirty="0">
                <a:solidFill>
                  <a:schemeClr val="tx1"/>
                </a:solidFill>
              </a:rPr>
              <a:t> as our communication technology?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AC84F-1FE4-4224-97B6-06AB94E25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44162"/>
            <a:ext cx="8911687" cy="486214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High Indoor and Outdoor accuracy in fingerprinting methods</a:t>
            </a:r>
          </a:p>
          <a:p>
            <a:r>
              <a:rPr lang="en-US" sz="2400" dirty="0">
                <a:solidFill>
                  <a:schemeClr val="tx1"/>
                </a:solidFill>
              </a:rPr>
              <a:t>Stability of RSSI values in comparisons to BLE and </a:t>
            </a:r>
            <a:r>
              <a:rPr lang="en-US" sz="2400" dirty="0" err="1">
                <a:solidFill>
                  <a:schemeClr val="tx1"/>
                </a:solidFill>
              </a:rPr>
              <a:t>WiFi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Outperforms BLE and </a:t>
            </a:r>
            <a:r>
              <a:rPr lang="en-US" sz="2400" dirty="0" err="1">
                <a:solidFill>
                  <a:schemeClr val="tx1"/>
                </a:solidFill>
              </a:rPr>
              <a:t>Wifi</a:t>
            </a:r>
            <a:r>
              <a:rPr lang="en-US" sz="2400" dirty="0">
                <a:solidFill>
                  <a:schemeClr val="tx1"/>
                </a:solidFill>
              </a:rPr>
              <a:t> in terms of Packet-Drop in all line-of-sight and non-line-of-sight scenarios</a:t>
            </a:r>
          </a:p>
          <a:p>
            <a:r>
              <a:rPr lang="en-US" sz="2400" dirty="0" err="1">
                <a:solidFill>
                  <a:schemeClr val="tx1"/>
                </a:solidFill>
              </a:rPr>
              <a:t>LoRa</a:t>
            </a:r>
            <a:r>
              <a:rPr lang="en-US" sz="2400" dirty="0">
                <a:solidFill>
                  <a:schemeClr val="tx1"/>
                </a:solidFill>
              </a:rPr>
              <a:t> shows higher logarithmic relation with distance in Path Loss comparison with BLE and </a:t>
            </a:r>
            <a:r>
              <a:rPr lang="en-US" sz="2400" dirty="0" err="1">
                <a:solidFill>
                  <a:schemeClr val="tx1"/>
                </a:solidFill>
              </a:rPr>
              <a:t>WiFi</a:t>
            </a:r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778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AFA41-0425-499A-9491-E84DCDDAB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354" y="445476"/>
            <a:ext cx="9530863" cy="911469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chemeClr val="tx1"/>
                </a:solidFill>
              </a:rPr>
              <a:t>Outdoor Localization improvements using Deep Learning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A7C79-8804-4F2F-A2B2-1FD75386F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1972" y="2017202"/>
            <a:ext cx="9351361" cy="48407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Publicly available </a:t>
            </a:r>
            <a:r>
              <a:rPr lang="en-US" dirty="0" err="1">
                <a:solidFill>
                  <a:schemeClr val="tx1"/>
                </a:solidFill>
              </a:rPr>
              <a:t>LoRaWAN</a:t>
            </a:r>
            <a:r>
              <a:rPr lang="en-US" dirty="0">
                <a:solidFill>
                  <a:schemeClr val="tx1"/>
                </a:solidFill>
              </a:rPr>
              <a:t> dataset from Antwerp, Belgium </a:t>
            </a:r>
            <a:r>
              <a:rPr lang="en-US" sz="1200" i="1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https://zenodo.org/record/1212478#.XaOhXJNKii5</a:t>
            </a:r>
            <a:endParaRPr lang="en-US" sz="1200" i="1" dirty="0">
              <a:solidFill>
                <a:srgbClr val="00B0F0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Goal: Create Benchmark to evaluate fingerprinting localization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algorithms in outdoor environments</a:t>
            </a:r>
          </a:p>
          <a:p>
            <a:r>
              <a:rPr lang="en-US" dirty="0">
                <a:solidFill>
                  <a:schemeClr val="tx1"/>
                </a:solidFill>
              </a:rPr>
              <a:t>123,529 </a:t>
            </a:r>
            <a:r>
              <a:rPr lang="en-US" dirty="0" err="1">
                <a:solidFill>
                  <a:schemeClr val="tx1"/>
                </a:solidFill>
              </a:rPr>
              <a:t>LoRawan</a:t>
            </a:r>
            <a:r>
              <a:rPr lang="en-US" dirty="0">
                <a:solidFill>
                  <a:schemeClr val="tx1"/>
                </a:solidFill>
              </a:rPr>
              <a:t> messages from several nodes were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 sent to </a:t>
            </a:r>
            <a:r>
              <a:rPr lang="en-US" dirty="0" err="1">
                <a:solidFill>
                  <a:schemeClr val="tx1"/>
                </a:solidFill>
              </a:rPr>
              <a:t>LoRa</a:t>
            </a:r>
            <a:r>
              <a:rPr lang="en-US" dirty="0">
                <a:solidFill>
                  <a:schemeClr val="tx1"/>
                </a:solidFill>
              </a:rPr>
              <a:t> base-stations</a:t>
            </a:r>
          </a:p>
          <a:p>
            <a:r>
              <a:rPr lang="en-US" dirty="0">
                <a:solidFill>
                  <a:schemeClr val="tx1"/>
                </a:solidFill>
              </a:rPr>
              <a:t>K-Nearest Neighbor Algorithm 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398.4 [m]</a:t>
            </a:r>
            <a:r>
              <a:rPr lang="en-US" dirty="0">
                <a:solidFill>
                  <a:schemeClr val="tx1"/>
                </a:solidFill>
              </a:rPr>
              <a:t> mean location error</a:t>
            </a:r>
            <a:endParaRPr lang="en-US" sz="2400" b="1" dirty="0">
              <a:solidFill>
                <a:schemeClr val="accent5"/>
              </a:solidFill>
            </a:endParaRPr>
          </a:p>
          <a:p>
            <a:r>
              <a:rPr lang="en-US" sz="2000" b="1" dirty="0">
                <a:solidFill>
                  <a:schemeClr val="accent5"/>
                </a:solidFill>
              </a:rPr>
              <a:t>Our Approach: Improved Results using </a:t>
            </a:r>
            <a:br>
              <a:rPr lang="en-US" sz="2000" b="1" dirty="0">
                <a:solidFill>
                  <a:schemeClr val="accent5"/>
                </a:solidFill>
              </a:rPr>
            </a:br>
            <a:r>
              <a:rPr lang="en-US" sz="2000" b="1" dirty="0">
                <a:solidFill>
                  <a:schemeClr val="accent5"/>
                </a:solidFill>
              </a:rPr>
              <a:t>Deep Learning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C2FF0-EEA4-D84D-8BA2-58913847B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0298" y="3597586"/>
            <a:ext cx="3408218" cy="311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22914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3227</TotalTime>
  <Words>1354</Words>
  <Application>Microsoft Macintosh PowerPoint</Application>
  <PresentationFormat>Widescreen</PresentationFormat>
  <Paragraphs>207</Paragraphs>
  <Slides>35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Century Gothic</vt:lpstr>
      <vt:lpstr>Century Gothic Regular</vt:lpstr>
      <vt:lpstr>Wingdings 3</vt:lpstr>
      <vt:lpstr>Wisp</vt:lpstr>
      <vt:lpstr>Fingerprinting based Localization with LoRa using  Deep Learning Techniques</vt:lpstr>
      <vt:lpstr>Agenda</vt:lpstr>
      <vt:lpstr>Motivation/Goal</vt:lpstr>
      <vt:lpstr>What is Fingerprinting Localization?</vt:lpstr>
      <vt:lpstr>What is Fingerprinting Localization?</vt:lpstr>
      <vt:lpstr>Challenges in indoor and outdoor localization</vt:lpstr>
      <vt:lpstr>Why LoRa as our communication technology?</vt:lpstr>
      <vt:lpstr>Why LoRa as our communication technology?</vt:lpstr>
      <vt:lpstr>Outdoor Localization improvements using Deep Learning Models</vt:lpstr>
      <vt:lpstr>Outdoor Localization: Interpolation Techniques</vt:lpstr>
      <vt:lpstr>Outdoor Localization: Split Train-Test Data</vt:lpstr>
      <vt:lpstr>Outdoor Localization: How we calculate mean location error [m]  </vt:lpstr>
      <vt:lpstr>Outdoor Localization: Results  </vt:lpstr>
      <vt:lpstr>Outdoor Localization: Results </vt:lpstr>
      <vt:lpstr>Outdoor Localization: Impact of Design Parameters </vt:lpstr>
      <vt:lpstr>Indoor Localization: Step 1 Offline Stage</vt:lpstr>
      <vt:lpstr>Indoor Localization : Step 2 Online Stage</vt:lpstr>
      <vt:lpstr>Indoor Localization : Architecture</vt:lpstr>
      <vt:lpstr>Indoor Localization: Results  </vt:lpstr>
      <vt:lpstr>Deep Learning: LSTM Architecture</vt:lpstr>
      <vt:lpstr>Deep Learning: Choosing right LSTM Hyperparameters</vt:lpstr>
      <vt:lpstr>Outdoor Localization: Impact of Design Parameters </vt:lpstr>
      <vt:lpstr>Indoor Localization: Setup Dragino LoRa gateway  </vt:lpstr>
      <vt:lpstr>Indoor Localization: Register Gateway on  The Things Network Cloud  </vt:lpstr>
      <vt:lpstr>Indoor Localization: Create Application on TTN </vt:lpstr>
      <vt:lpstr>Indoor Localization: Setup LoRa Node with Arduino and register Device on TTN  </vt:lpstr>
      <vt:lpstr>Indoor Localization: Setup LoRa Node with Arduino to send data to gateway  </vt:lpstr>
      <vt:lpstr>Indoor Localization: Setup LoRa Node with Arduino to send data to gateway  </vt:lpstr>
      <vt:lpstr>Indoor Localization: Monitor Gateway Traffic on TTN  </vt:lpstr>
      <vt:lpstr>Indoor Localization: Monitor Gateway Traffic on gateway logs  </vt:lpstr>
      <vt:lpstr>Coding Languages, Frameworks, Libraries and Tools</vt:lpstr>
      <vt:lpstr>Future Work</vt:lpstr>
      <vt:lpstr>References &amp; Links</vt:lpstr>
      <vt:lpstr>Questions?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SCALA PROGRAMMING LANGUAGE</dc:title>
  <dc:creator>Ujali Bavishi</dc:creator>
  <cp:keywords>CTPClassification=CTP_NT</cp:keywords>
  <cp:lastModifiedBy>Jait Purohit</cp:lastModifiedBy>
  <cp:revision>191</cp:revision>
  <dcterms:created xsi:type="dcterms:W3CDTF">2018-08-12T19:59:08Z</dcterms:created>
  <dcterms:modified xsi:type="dcterms:W3CDTF">2019-10-22T06:18:00Z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6556c144-97c6-4231-b297-2864f9827f7f</vt:lpwstr>
  </property>
  <property fmtid="{D5CDD505-2E9C-101B-9397-08002B2CF9AE}" pid="3" name="CTP_TimeStamp">
    <vt:lpwstr>2019-10-14 21:03:40Z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